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8" r:id="rId2"/>
    <p:sldId id="297" r:id="rId3"/>
    <p:sldId id="303" r:id="rId4"/>
    <p:sldId id="301" r:id="rId5"/>
    <p:sldId id="302" r:id="rId6"/>
    <p:sldId id="304" r:id="rId7"/>
    <p:sldId id="305" r:id="rId8"/>
    <p:sldId id="306" r:id="rId9"/>
    <p:sldId id="257" r:id="rId10"/>
    <p:sldId id="307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osis" pitchFamily="2" charset="-18"/>
      <p:regular r:id="rId17"/>
      <p:bold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Segoe UI Semibold" panose="020B0702040204020203" pitchFamily="34" charset="0"/>
      <p:bold r:id="rId23"/>
      <p:boldItalic r:id="rId24"/>
    </p:embeddedFont>
    <p:embeddedFont>
      <p:font typeface="Sniglet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803936"/>
    <a:srgbClr val="AC4C4C"/>
    <a:srgbClr val="CC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A78245-F04A-4819-98CB-A0784EEE9882}">
  <a:tblStyle styleId="{0FA78245-F04A-4819-98CB-A0784EEE98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B4C3CC-C3A9-4D13-B8F7-F7B8FBA7BB3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5380" autoAdjust="0"/>
  </p:normalViewPr>
  <p:slideViewPr>
    <p:cSldViewPr snapToGrid="0">
      <p:cViewPr varScale="1">
        <p:scale>
          <a:sx n="115" d="100"/>
          <a:sy n="115" d="100"/>
        </p:scale>
        <p:origin x="16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83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43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92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80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0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Min KH,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Jang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EY, Lee HJ,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Hwang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YS,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Ryu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JI,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Moon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JH,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et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al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pH-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Responsive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mineralized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nanoparticles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for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bacteria-triggered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topical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release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of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antibiotics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Journal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of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Industrial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and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Engineering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sz="1100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Chemistry</a:t>
            </a:r>
            <a:r>
              <a:rPr lang="hr-HR" sz="11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2019 Mar 25;71:210–9. </a:t>
            </a:r>
            <a:endParaRPr lang="hr-HR" sz="1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30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1381552" y="1324840"/>
            <a:ext cx="6380889" cy="19655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Kalcijev karbonat kao nosač</a:t>
            </a:r>
            <a:endParaRPr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5786537-666F-58BA-6D57-6F85E54A6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44" y="352251"/>
            <a:ext cx="972589" cy="972589"/>
          </a:xfrm>
          <a:prstGeom prst="rect">
            <a:avLst/>
          </a:prstGeom>
        </p:spPr>
      </p:pic>
      <p:pic>
        <p:nvPicPr>
          <p:cNvPr id="5" name="Slika 4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04CA106C-F93B-7B19-4FE7-790ECCDA1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875" y="352251"/>
            <a:ext cx="972589" cy="97258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1C6FF32-FAA0-296C-AE15-3F38E5EEF69B}"/>
              </a:ext>
            </a:extLst>
          </p:cNvPr>
          <p:cNvSpPr txBox="1"/>
          <p:nvPr/>
        </p:nvSpPr>
        <p:spPr>
          <a:xfrm>
            <a:off x="2759825" y="99881"/>
            <a:ext cx="3499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hr-HR" sz="1400" b="0" dirty="0">
                <a:solidFill>
                  <a:schemeClr val="tx1"/>
                </a:solidFill>
                <a:latin typeface="Segoe UI Semibold" panose="020B0702040204020203" pitchFamily="34" charset="0"/>
                <a:ea typeface="Roboto Slab" panose="020B0604020202020204" charset="0"/>
                <a:cs typeface="Segoe UI Semibold" panose="020B0702040204020203" pitchFamily="34" charset="0"/>
              </a:rPr>
              <a:t>SVEUČILIŠTE U ZAGREBU</a:t>
            </a:r>
          </a:p>
          <a:p>
            <a:pPr algn="ctr">
              <a:spcAft>
                <a:spcPts val="800"/>
              </a:spcAft>
            </a:pPr>
            <a:r>
              <a:rPr lang="hr-HR" sz="1400" b="0" dirty="0">
                <a:solidFill>
                  <a:schemeClr val="tx1"/>
                </a:solidFill>
                <a:latin typeface="Segoe UI Semibold" panose="020B0702040204020203" pitchFamily="34" charset="0"/>
                <a:ea typeface="Roboto Slab" panose="020B0604020202020204" charset="0"/>
                <a:cs typeface="Segoe UI Semibold" panose="020B0702040204020203" pitchFamily="34" charset="0"/>
              </a:rPr>
              <a:t>PRIRODOSLOVNO-MATEMATIČKI FAKULTET</a:t>
            </a:r>
          </a:p>
          <a:p>
            <a:pPr algn="ctr">
              <a:spcAft>
                <a:spcPts val="800"/>
              </a:spcAft>
            </a:pPr>
            <a:r>
              <a:rPr lang="hr-HR" sz="1400" b="0" dirty="0">
                <a:solidFill>
                  <a:schemeClr val="tx1"/>
                </a:solidFill>
                <a:latin typeface="Segoe UI Semibold" panose="020B0702040204020203" pitchFamily="34" charset="0"/>
                <a:ea typeface="Roboto Slab" panose="020B0604020202020204" charset="0"/>
                <a:cs typeface="Segoe UI Semibold" panose="020B0702040204020203" pitchFamily="34" charset="0"/>
              </a:rPr>
              <a:t>KEMIJSKI ODSJEK</a:t>
            </a:r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30F60D3-B65D-DFAE-3D25-14E480E77FC4}"/>
              </a:ext>
            </a:extLst>
          </p:cNvPr>
          <p:cNvSpPr txBox="1"/>
          <p:nvPr/>
        </p:nvSpPr>
        <p:spPr>
          <a:xfrm>
            <a:off x="860367" y="3225450"/>
            <a:ext cx="77931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Ferreira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AM,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Vikulina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AS,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Volodkin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D. CaCO</a:t>
            </a:r>
            <a:r>
              <a:rPr lang="hr-HR" baseline="-250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crystals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as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versatile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carriers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for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controlled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delivery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of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antimicrobials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Vol. 328, Journal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of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Controlled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hr-HR" dirty="0" err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Release</a:t>
            </a:r>
            <a:r>
              <a:rPr lang="hr-H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Elsevier B.V.; 2020. p. 470–89. </a:t>
            </a:r>
            <a:endParaRPr lang="hr-HR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hr-HR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2989B33-9CB4-614F-FD48-4D2094A72F69}"/>
              </a:ext>
            </a:extLst>
          </p:cNvPr>
          <p:cNvSpPr txBox="1"/>
          <p:nvPr/>
        </p:nvSpPr>
        <p:spPr>
          <a:xfrm>
            <a:off x="3746955" y="4062750"/>
            <a:ext cx="1650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Kemijski seminar 1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DA13399-19AB-76D1-4B17-ACBA5F0A06B3}"/>
              </a:ext>
            </a:extLst>
          </p:cNvPr>
          <p:cNvSpPr txBox="1"/>
          <p:nvPr/>
        </p:nvSpPr>
        <p:spPr>
          <a:xfrm>
            <a:off x="3828005" y="4515331"/>
            <a:ext cx="14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Dominik Goman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B92EC09-44DE-C9F9-99B6-17B609410C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46979" y="4869396"/>
            <a:ext cx="548700" cy="2901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822943D-DF19-CF36-4FA3-8AFC25C3E279}"/>
              </a:ext>
            </a:extLst>
          </p:cNvPr>
          <p:cNvSpPr txBox="1"/>
          <p:nvPr/>
        </p:nvSpPr>
        <p:spPr>
          <a:xfrm>
            <a:off x="2133600" y="178692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HVALA VAM NA POZORNOSTI!</a:t>
            </a:r>
            <a:endParaRPr lang="hr-HR" sz="4800" dirty="0"/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39D45B1B-4350-4FAB-97FF-415EE65E1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352251"/>
            <a:ext cx="972589" cy="972589"/>
          </a:xfrm>
          <a:prstGeom prst="rect">
            <a:avLst/>
          </a:prstGeom>
        </p:spPr>
      </p:pic>
      <p:pic>
        <p:nvPicPr>
          <p:cNvPr id="28" name="Slika 27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E8D63F49-979D-AD48-A387-E3ABCF3CB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875" y="352251"/>
            <a:ext cx="972589" cy="9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2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5B92EC09-44DE-C9F9-99B6-17B609410C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46979" y="4869396"/>
            <a:ext cx="548700" cy="2901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id="{34458222-F181-349D-0CF4-DF4088D5F9E3}"/>
              </a:ext>
            </a:extLst>
          </p:cNvPr>
          <p:cNvGrpSpPr/>
          <p:nvPr/>
        </p:nvGrpSpPr>
        <p:grpSpPr>
          <a:xfrm>
            <a:off x="1883812" y="56690"/>
            <a:ext cx="5441140" cy="4917805"/>
            <a:chOff x="1883812" y="56690"/>
            <a:chExt cx="5441140" cy="4917805"/>
          </a:xfrm>
        </p:grpSpPr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3749B697-3401-35C0-3E87-76641C92F3C1}"/>
                </a:ext>
              </a:extLst>
            </p:cNvPr>
            <p:cNvGrpSpPr/>
            <p:nvPr/>
          </p:nvGrpSpPr>
          <p:grpSpPr>
            <a:xfrm>
              <a:off x="1883812" y="56690"/>
              <a:ext cx="5441140" cy="4917805"/>
              <a:chOff x="1883812" y="56690"/>
              <a:chExt cx="5441140" cy="4917805"/>
            </a:xfrm>
          </p:grpSpPr>
          <p:grpSp>
            <p:nvGrpSpPr>
              <p:cNvPr id="19" name="Grupa 18">
                <a:extLst>
                  <a:ext uri="{FF2B5EF4-FFF2-40B4-BE49-F238E27FC236}">
                    <a16:creationId xmlns:a16="http://schemas.microsoft.com/office/drawing/2014/main" id="{1F50C034-A2F6-8335-992B-C82B61CDA4F6}"/>
                  </a:ext>
                </a:extLst>
              </p:cNvPr>
              <p:cNvGrpSpPr/>
              <p:nvPr/>
            </p:nvGrpSpPr>
            <p:grpSpPr>
              <a:xfrm>
                <a:off x="1883812" y="56690"/>
                <a:ext cx="5441140" cy="4917805"/>
                <a:chOff x="2158162" y="0"/>
                <a:chExt cx="5441140" cy="4917805"/>
              </a:xfrm>
            </p:grpSpPr>
            <p:grpSp>
              <p:nvGrpSpPr>
                <p:cNvPr id="18" name="Grupa 17">
                  <a:extLst>
                    <a:ext uri="{FF2B5EF4-FFF2-40B4-BE49-F238E27FC236}">
                      <a16:creationId xmlns:a16="http://schemas.microsoft.com/office/drawing/2014/main" id="{4CF04C27-F3F1-A1DE-47DD-A321667A21BE}"/>
                    </a:ext>
                  </a:extLst>
                </p:cNvPr>
                <p:cNvGrpSpPr/>
                <p:nvPr/>
              </p:nvGrpSpPr>
              <p:grpSpPr>
                <a:xfrm>
                  <a:off x="2198756" y="0"/>
                  <a:ext cx="5400546" cy="4917805"/>
                  <a:chOff x="1953783" y="61156"/>
                  <a:chExt cx="5400546" cy="4917805"/>
                </a:xfrm>
              </p:grpSpPr>
              <p:grpSp>
                <p:nvGrpSpPr>
                  <p:cNvPr id="17" name="Grupa 16">
                    <a:extLst>
                      <a:ext uri="{FF2B5EF4-FFF2-40B4-BE49-F238E27FC236}">
                        <a16:creationId xmlns:a16="http://schemas.microsoft.com/office/drawing/2014/main" id="{6ACCBC9D-ED56-1CAD-5F1C-7BF936F1BD79}"/>
                      </a:ext>
                    </a:extLst>
                  </p:cNvPr>
                  <p:cNvGrpSpPr/>
                  <p:nvPr/>
                </p:nvGrpSpPr>
                <p:grpSpPr>
                  <a:xfrm>
                    <a:off x="1953783" y="61156"/>
                    <a:ext cx="5400546" cy="4917805"/>
                    <a:chOff x="1953783" y="61156"/>
                    <a:chExt cx="5400546" cy="4917805"/>
                  </a:xfrm>
                </p:grpSpPr>
                <p:grpSp>
                  <p:nvGrpSpPr>
                    <p:cNvPr id="11" name="Grupa 10">
                      <a:extLst>
                        <a:ext uri="{FF2B5EF4-FFF2-40B4-BE49-F238E27FC236}">
                          <a16:creationId xmlns:a16="http://schemas.microsoft.com/office/drawing/2014/main" id="{88A0248F-1532-FAFD-1013-2FFA07500E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53783" y="61156"/>
                      <a:ext cx="5171273" cy="4917805"/>
                      <a:chOff x="1953783" y="61156"/>
                      <a:chExt cx="5171273" cy="4917805"/>
                    </a:xfrm>
                  </p:grpSpPr>
                  <p:sp>
                    <p:nvSpPr>
                      <p:cNvPr id="3" name="Elipsa 2">
                        <a:extLst>
                          <a:ext uri="{FF2B5EF4-FFF2-40B4-BE49-F238E27FC236}">
                            <a16:creationId xmlns:a16="http://schemas.microsoft.com/office/drawing/2014/main" id="{7DA3DC1D-CF43-A465-F938-6703CC7218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56916" y="559483"/>
                        <a:ext cx="4230168" cy="4024534"/>
                      </a:xfrm>
                      <a:prstGeom prst="ellipse">
                        <a:avLst/>
                      </a:prstGeom>
                      <a:solidFill>
                        <a:schemeClr val="accent1">
                          <a:tint val="66000"/>
                          <a:satMod val="160000"/>
                        </a:schemeClr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sp>
                    <p:nvSpPr>
                      <p:cNvPr id="4" name="Elipsa 3">
                        <a:extLst>
                          <a:ext uri="{FF2B5EF4-FFF2-40B4-BE49-F238E27FC236}">
                            <a16:creationId xmlns:a16="http://schemas.microsoft.com/office/drawing/2014/main" id="{B8BCABAD-7DB9-3E99-E75F-55D53FBD18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80688" y="1635985"/>
                        <a:ext cx="1982624" cy="1871529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5"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5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5">
                              <a:shade val="100000"/>
                              <a:satMod val="115000"/>
                            </a:schemeClr>
                          </a:gs>
                        </a:gsLst>
                        <a:lin ang="18900000" scaled="1"/>
                        <a:tileRect/>
                      </a:gradFill>
                      <a:ln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sp>
                    <p:nvSpPr>
                      <p:cNvPr id="5" name="TekstniOkvir 4">
                        <a:extLst>
                          <a:ext uri="{FF2B5EF4-FFF2-40B4-BE49-F238E27FC236}">
                            <a16:creationId xmlns:a16="http://schemas.microsoft.com/office/drawing/2014/main" id="{BA9495F5-E380-7848-95F5-562B8626A6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17007" y="2119357"/>
                        <a:ext cx="1909985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hr-HR" sz="2000" dirty="0">
                            <a:solidFill>
                              <a:schemeClr val="bg2"/>
                            </a:solidFill>
                          </a:rPr>
                          <a:t>CaCO</a:t>
                        </a:r>
                        <a:r>
                          <a:rPr lang="hr-HR" sz="2000" baseline="-25000" dirty="0">
                            <a:solidFill>
                              <a:schemeClr val="bg2"/>
                            </a:solidFill>
                          </a:rPr>
                          <a:t>3 </a:t>
                        </a:r>
                        <a:r>
                          <a:rPr lang="hr-HR" sz="2000" dirty="0" err="1">
                            <a:solidFill>
                              <a:schemeClr val="bg2"/>
                            </a:solidFill>
                          </a:rPr>
                          <a:t>nano</a:t>
                        </a:r>
                        <a:r>
                          <a:rPr lang="hr-HR" sz="2000" dirty="0">
                            <a:solidFill>
                              <a:schemeClr val="bg2"/>
                            </a:solidFill>
                          </a:rPr>
                          <a:t>- ili </a:t>
                        </a:r>
                        <a:r>
                          <a:rPr lang="hr-HR" sz="2000" dirty="0" err="1">
                            <a:solidFill>
                              <a:schemeClr val="bg2"/>
                            </a:solidFill>
                          </a:rPr>
                          <a:t>mikročestice</a:t>
                        </a:r>
                        <a:endParaRPr lang="hr-HR" sz="2000" dirty="0">
                          <a:solidFill>
                            <a:schemeClr val="bg2"/>
                          </a:solidFill>
                        </a:endParaRPr>
                      </a:p>
                    </p:txBody>
                  </p:sp>
                  <p:sp>
                    <p:nvSpPr>
                      <p:cNvPr id="6" name="Elipsa 5">
                        <a:extLst>
                          <a:ext uri="{FF2B5EF4-FFF2-40B4-BE49-F238E27FC236}">
                            <a16:creationId xmlns:a16="http://schemas.microsoft.com/office/drawing/2014/main" id="{85D03DD4-9702-A5F6-1D63-15F78E5BD3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72070" y="61156"/>
                        <a:ext cx="999858" cy="88876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AC4C4C">
                              <a:tint val="66000"/>
                              <a:satMod val="160000"/>
                            </a:srgbClr>
                          </a:gs>
                          <a:gs pos="50000">
                            <a:srgbClr val="AC4C4C">
                              <a:tint val="44500"/>
                              <a:satMod val="160000"/>
                            </a:srgbClr>
                          </a:gs>
                          <a:gs pos="100000">
                            <a:srgbClr val="AC4C4C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solidFill>
                          <a:srgbClr val="80393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sp>
                    <p:nvSpPr>
                      <p:cNvPr id="7" name="Elipsa 6">
                        <a:extLst>
                          <a:ext uri="{FF2B5EF4-FFF2-40B4-BE49-F238E27FC236}">
                            <a16:creationId xmlns:a16="http://schemas.microsoft.com/office/drawing/2014/main" id="{E0A5D15E-A8F8-4D60-A1E3-1AF07A6BD3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99164" y="3977397"/>
                        <a:ext cx="1204425" cy="1001564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rgbClr val="CC6600">
                              <a:tint val="66000"/>
                              <a:satMod val="160000"/>
                            </a:srgbClr>
                          </a:gs>
                          <a:gs pos="50000">
                            <a:srgbClr val="CC6600">
                              <a:tint val="44500"/>
                              <a:satMod val="160000"/>
                            </a:srgbClr>
                          </a:gs>
                          <a:gs pos="100000">
                            <a:srgbClr val="CC660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solidFill>
                          <a:srgbClr val="CC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sp>
                    <p:nvSpPr>
                      <p:cNvPr id="9" name="Elipsa 8">
                        <a:extLst>
                          <a:ext uri="{FF2B5EF4-FFF2-40B4-BE49-F238E27FC236}">
                            <a16:creationId xmlns:a16="http://schemas.microsoft.com/office/drawing/2014/main" id="{9A4036C7-BC78-2449-F8E2-1535B37EB0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53783" y="2127368"/>
                        <a:ext cx="999858" cy="88876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16200000" scaled="1"/>
                        <a:tileRect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  <p:sp>
                    <p:nvSpPr>
                      <p:cNvPr id="10" name="Elipsa 9">
                        <a:extLst>
                          <a:ext uri="{FF2B5EF4-FFF2-40B4-BE49-F238E27FC236}">
                            <a16:creationId xmlns:a16="http://schemas.microsoft.com/office/drawing/2014/main" id="{D9ED82C9-25E8-13C5-6FC9-CDA3D3A5BD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5198" y="2132157"/>
                        <a:ext cx="999858" cy="888762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16200000" scaled="1"/>
                        <a:tileRect/>
                      </a:gra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r-HR"/>
                      </a:p>
                    </p:txBody>
                  </p:sp>
                </p:grpSp>
                <p:sp>
                  <p:nvSpPr>
                    <p:cNvPr id="15" name="TekstniOkvir 14">
                      <a:extLst>
                        <a:ext uri="{FF2B5EF4-FFF2-40B4-BE49-F238E27FC236}">
                          <a16:creationId xmlns:a16="http://schemas.microsoft.com/office/drawing/2014/main" id="{B6378472-ADF3-F7C9-90CD-6E81966151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39556" y="2314928"/>
                      <a:ext cx="141477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hr-HR" dirty="0"/>
                        <a:t>Papirna</a:t>
                      </a:r>
                    </a:p>
                    <a:p>
                      <a:pPr algn="ctr"/>
                      <a:r>
                        <a:rPr lang="hr-HR" dirty="0"/>
                        <a:t>industrija</a:t>
                      </a:r>
                    </a:p>
                  </p:txBody>
                </p:sp>
              </p:grpSp>
              <p:sp>
                <p:nvSpPr>
                  <p:cNvPr id="12" name="TekstniOkvir 11">
                    <a:extLst>
                      <a:ext uri="{FF2B5EF4-FFF2-40B4-BE49-F238E27FC236}">
                        <a16:creationId xmlns:a16="http://schemas.microsoft.com/office/drawing/2014/main" id="{CA2E26BC-72E1-8FC1-0859-219E172DB26D}"/>
                      </a:ext>
                    </a:extLst>
                  </p:cNvPr>
                  <p:cNvSpPr txBox="1"/>
                  <p:nvPr/>
                </p:nvSpPr>
                <p:spPr>
                  <a:xfrm>
                    <a:off x="4031477" y="243927"/>
                    <a:ext cx="108104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r-HR" dirty="0"/>
                      <a:t>Kemijska industrija</a:t>
                    </a:r>
                  </a:p>
                </p:txBody>
              </p:sp>
            </p:grpSp>
            <p:sp>
              <p:nvSpPr>
                <p:cNvPr id="14" name="TekstniOkvir 13">
                  <a:extLst>
                    <a:ext uri="{FF2B5EF4-FFF2-40B4-BE49-F238E27FC236}">
                      <a16:creationId xmlns:a16="http://schemas.microsoft.com/office/drawing/2014/main" id="{CF0C8265-0304-1E73-30A7-6A3AEDFE830C}"/>
                    </a:ext>
                  </a:extLst>
                </p:cNvPr>
                <p:cNvSpPr txBox="1"/>
                <p:nvPr/>
              </p:nvSpPr>
              <p:spPr>
                <a:xfrm>
                  <a:off x="2158162" y="2361171"/>
                  <a:ext cx="9998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dirty="0"/>
                    <a:t>Nosač </a:t>
                  </a:r>
                </a:p>
              </p:txBody>
            </p:sp>
          </p:grpSp>
          <p:sp>
            <p:nvSpPr>
              <p:cNvPr id="20" name="TekstniOkvir 19">
                <a:extLst>
                  <a:ext uri="{FF2B5EF4-FFF2-40B4-BE49-F238E27FC236}">
                    <a16:creationId xmlns:a16="http://schemas.microsoft.com/office/drawing/2014/main" id="{02B51F3D-9CED-1E57-5E69-3DC9BF80C4DB}"/>
                  </a:ext>
                </a:extLst>
              </p:cNvPr>
              <p:cNvSpPr txBox="1"/>
              <p:nvPr/>
            </p:nvSpPr>
            <p:spPr>
              <a:xfrm>
                <a:off x="3929996" y="4253803"/>
                <a:ext cx="12840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dirty="0"/>
                  <a:t>Prehrambena industrija</a:t>
                </a:r>
              </a:p>
            </p:txBody>
          </p:sp>
        </p:grpSp>
        <p:sp>
          <p:nvSpPr>
            <p:cNvPr id="22" name="TekstniOkvir 21">
              <a:extLst>
                <a:ext uri="{FF2B5EF4-FFF2-40B4-BE49-F238E27FC236}">
                  <a16:creationId xmlns:a16="http://schemas.microsoft.com/office/drawing/2014/main" id="{7FCF23F1-F750-E78A-03E9-E20137B47059}"/>
                </a:ext>
              </a:extLst>
            </p:cNvPr>
            <p:cNvSpPr txBox="1"/>
            <p:nvPr/>
          </p:nvSpPr>
          <p:spPr>
            <a:xfrm rot="18569944">
              <a:off x="2499954" y="1426874"/>
              <a:ext cx="1589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Jednostavna sinteza</a:t>
              </a:r>
            </a:p>
          </p:txBody>
        </p:sp>
        <p:sp>
          <p:nvSpPr>
            <p:cNvPr id="23" name="TekstniOkvir 22">
              <a:extLst>
                <a:ext uri="{FF2B5EF4-FFF2-40B4-BE49-F238E27FC236}">
                  <a16:creationId xmlns:a16="http://schemas.microsoft.com/office/drawing/2014/main" id="{93D176EA-BA7A-2391-679E-A3D3EBB0DEBB}"/>
                </a:ext>
              </a:extLst>
            </p:cNvPr>
            <p:cNvSpPr txBox="1"/>
            <p:nvPr/>
          </p:nvSpPr>
          <p:spPr>
            <a:xfrm rot="2343138">
              <a:off x="4985119" y="1332295"/>
              <a:ext cx="1535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Porozna struktura</a:t>
              </a:r>
            </a:p>
          </p:txBody>
        </p:sp>
        <p:sp>
          <p:nvSpPr>
            <p:cNvPr id="24" name="TekstniOkvir 23">
              <a:extLst>
                <a:ext uri="{FF2B5EF4-FFF2-40B4-BE49-F238E27FC236}">
                  <a16:creationId xmlns:a16="http://schemas.microsoft.com/office/drawing/2014/main" id="{0A3B8D61-DA71-7429-89F6-5EB02EC1A5C7}"/>
                </a:ext>
              </a:extLst>
            </p:cNvPr>
            <p:cNvSpPr txBox="1"/>
            <p:nvPr/>
          </p:nvSpPr>
          <p:spPr>
            <a:xfrm rot="2725714">
              <a:off x="2630048" y="3311921"/>
              <a:ext cx="14476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Različiti </a:t>
              </a:r>
              <a:r>
                <a:rPr lang="hr-HR" dirty="0" err="1"/>
                <a:t>polimorfi</a:t>
              </a:r>
              <a:endParaRPr lang="hr-HR" dirty="0"/>
            </a:p>
          </p:txBody>
        </p:sp>
        <p:sp>
          <p:nvSpPr>
            <p:cNvPr id="25" name="TekstniOkvir 24">
              <a:extLst>
                <a:ext uri="{FF2B5EF4-FFF2-40B4-BE49-F238E27FC236}">
                  <a16:creationId xmlns:a16="http://schemas.microsoft.com/office/drawing/2014/main" id="{F7612ECD-34E0-B6EE-A806-057FB3C8FDDD}"/>
                </a:ext>
              </a:extLst>
            </p:cNvPr>
            <p:cNvSpPr txBox="1"/>
            <p:nvPr/>
          </p:nvSpPr>
          <p:spPr>
            <a:xfrm rot="18569944">
              <a:off x="4852611" y="3320400"/>
              <a:ext cx="1589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err="1"/>
                <a:t>Biokompatibilan</a:t>
              </a:r>
              <a:r>
                <a:rPr lang="hr-HR" dirty="0"/>
                <a:t> i netoksičan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26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5"/>
          <p:cNvSpPr txBox="1">
            <a:spLocks noGrp="1"/>
          </p:cNvSpPr>
          <p:nvPr>
            <p:ph type="title" idx="4294967295"/>
          </p:nvPr>
        </p:nvSpPr>
        <p:spPr>
          <a:xfrm>
            <a:off x="0" y="242382"/>
            <a:ext cx="91440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Polimorfi</a:t>
            </a: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kalcijeva karbonata</a:t>
            </a:r>
            <a:endParaRPr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DBE3D587-F3B0-F8C4-AF40-314048053C47}"/>
              </a:ext>
            </a:extLst>
          </p:cNvPr>
          <p:cNvSpPr txBox="1"/>
          <p:nvPr/>
        </p:nvSpPr>
        <p:spPr>
          <a:xfrm>
            <a:off x="137768" y="817436"/>
            <a:ext cx="3386828" cy="152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>
                <a:latin typeface="Segoe UI" panose="020B0502040204020203" pitchFamily="34" charset="0"/>
                <a:cs typeface="Segoe UI" panose="020B0502040204020203" pitchFamily="34" charset="0"/>
              </a:rPr>
              <a:t>Vrste </a:t>
            </a:r>
            <a:r>
              <a:rPr lang="hr-H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polimorfa</a:t>
            </a:r>
            <a:r>
              <a:rPr lang="hr-HR" sz="1600" dirty="0">
                <a:latin typeface="Segoe UI" panose="020B0502040204020203" pitchFamily="34" charset="0"/>
                <a:cs typeface="Segoe UI" panose="020B0502040204020203" pitchFamily="34" charset="0"/>
              </a:rPr>
              <a:t> kalcijeva karbonata (CaCO</a:t>
            </a:r>
            <a:r>
              <a:rPr lang="hr-HR" sz="16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hr-HR" sz="1600" dirty="0">
                <a:latin typeface="Segoe UI" panose="020B0502040204020203" pitchFamily="34" charset="0"/>
                <a:cs typeface="Segoe UI" panose="020B0502040204020203" pitchFamily="34" charset="0"/>
              </a:rPr>
              <a:t>) :  A) </a:t>
            </a:r>
            <a:r>
              <a:rPr lang="hr-H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Aragonit</a:t>
            </a:r>
            <a:endParaRPr lang="hr-H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latin typeface="Segoe UI" panose="020B0502040204020203" pitchFamily="34" charset="0"/>
                <a:cs typeface="Segoe UI" panose="020B0502040204020203" pitchFamily="34" charset="0"/>
              </a:rPr>
              <a:t>	B) </a:t>
            </a:r>
            <a:r>
              <a:rPr lang="hr-H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Vaterit</a:t>
            </a:r>
            <a:endParaRPr lang="hr-H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latin typeface="Segoe UI" panose="020B0502040204020203" pitchFamily="34" charset="0"/>
                <a:cs typeface="Segoe UI" panose="020B0502040204020203" pitchFamily="34" charset="0"/>
              </a:rPr>
              <a:t>	C) Kalcit </a:t>
            </a:r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F34C9370-3C98-B4E2-7D8A-FC9C58D03EED}"/>
              </a:ext>
            </a:extLst>
          </p:cNvPr>
          <p:cNvGrpSpPr/>
          <p:nvPr/>
        </p:nvGrpSpPr>
        <p:grpSpPr>
          <a:xfrm>
            <a:off x="674821" y="2547108"/>
            <a:ext cx="2337892" cy="2472521"/>
            <a:chOff x="371853" y="2498687"/>
            <a:chExt cx="2337892" cy="2472521"/>
          </a:xfrm>
        </p:grpSpPr>
        <p:grpSp>
          <p:nvGrpSpPr>
            <p:cNvPr id="28" name="Grupa 27">
              <a:extLst>
                <a:ext uri="{FF2B5EF4-FFF2-40B4-BE49-F238E27FC236}">
                  <a16:creationId xmlns:a16="http://schemas.microsoft.com/office/drawing/2014/main" id="{111C75C8-C191-A840-8B4E-EA4DD12BC514}"/>
                </a:ext>
              </a:extLst>
            </p:cNvPr>
            <p:cNvGrpSpPr/>
            <p:nvPr/>
          </p:nvGrpSpPr>
          <p:grpSpPr>
            <a:xfrm>
              <a:off x="371853" y="2504506"/>
              <a:ext cx="2337892" cy="2466702"/>
              <a:chOff x="371853" y="2504506"/>
              <a:chExt cx="2337892" cy="2466702"/>
            </a:xfrm>
          </p:grpSpPr>
          <p:pic>
            <p:nvPicPr>
              <p:cNvPr id="11" name="Slika 10" descr="Slika na kojoj se prikazuje tekst, biljka&#10;&#10;Opis je automatski generiran">
                <a:extLst>
                  <a:ext uri="{FF2B5EF4-FFF2-40B4-BE49-F238E27FC236}">
                    <a16:creationId xmlns:a16="http://schemas.microsoft.com/office/drawing/2014/main" id="{7F795988-BC60-02BB-69C6-542AF3F5FA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853" y="2509400"/>
                <a:ext cx="2337892" cy="2461808"/>
              </a:xfrm>
              <a:prstGeom prst="rect">
                <a:avLst/>
              </a:prstGeom>
            </p:spPr>
          </p:pic>
          <p:sp>
            <p:nvSpPr>
              <p:cNvPr id="27" name="Pravokutnik 26">
                <a:extLst>
                  <a:ext uri="{FF2B5EF4-FFF2-40B4-BE49-F238E27FC236}">
                    <a16:creationId xmlns:a16="http://schemas.microsoft.com/office/drawing/2014/main" id="{B79420B3-AD8D-C2B6-033A-DC6565834FB3}"/>
                  </a:ext>
                </a:extLst>
              </p:cNvPr>
              <p:cNvSpPr/>
              <p:nvPr/>
            </p:nvSpPr>
            <p:spPr>
              <a:xfrm>
                <a:off x="371853" y="2504506"/>
                <a:ext cx="257695" cy="2961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3" name="TekstniOkvir 32">
              <a:extLst>
                <a:ext uri="{FF2B5EF4-FFF2-40B4-BE49-F238E27FC236}">
                  <a16:creationId xmlns:a16="http://schemas.microsoft.com/office/drawing/2014/main" id="{05C41B35-5B19-0B6E-D0E4-DCFD94BEC534}"/>
                </a:ext>
              </a:extLst>
            </p:cNvPr>
            <p:cNvSpPr txBox="1"/>
            <p:nvPr/>
          </p:nvSpPr>
          <p:spPr>
            <a:xfrm>
              <a:off x="371853" y="2498687"/>
              <a:ext cx="251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latin typeface="Segoe UI" panose="020B0502040204020203" pitchFamily="34" charset="0"/>
                  <a:cs typeface="Segoe UI" panose="020B0502040204020203" pitchFamily="34" charset="0"/>
                </a:rPr>
                <a:t>A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1C068474-93D2-918C-1289-47852E6C468A}"/>
              </a:ext>
            </a:extLst>
          </p:cNvPr>
          <p:cNvGrpSpPr/>
          <p:nvPr/>
        </p:nvGrpSpPr>
        <p:grpSpPr>
          <a:xfrm>
            <a:off x="3684037" y="1597778"/>
            <a:ext cx="2337892" cy="2501789"/>
            <a:chOff x="3434751" y="1728961"/>
            <a:chExt cx="2337892" cy="2501789"/>
          </a:xfrm>
        </p:grpSpPr>
        <p:grpSp>
          <p:nvGrpSpPr>
            <p:cNvPr id="29" name="Grupa 28">
              <a:extLst>
                <a:ext uri="{FF2B5EF4-FFF2-40B4-BE49-F238E27FC236}">
                  <a16:creationId xmlns:a16="http://schemas.microsoft.com/office/drawing/2014/main" id="{FF0C06B1-526F-1845-6ECB-23A3FE8B50B9}"/>
                </a:ext>
              </a:extLst>
            </p:cNvPr>
            <p:cNvGrpSpPr/>
            <p:nvPr/>
          </p:nvGrpSpPr>
          <p:grpSpPr>
            <a:xfrm>
              <a:off x="3434751" y="1734780"/>
              <a:ext cx="2337892" cy="2495970"/>
              <a:chOff x="3434751" y="1734780"/>
              <a:chExt cx="2337892" cy="2495970"/>
            </a:xfrm>
          </p:grpSpPr>
          <p:pic>
            <p:nvPicPr>
              <p:cNvPr id="14" name="Slika 13">
                <a:extLst>
                  <a:ext uri="{FF2B5EF4-FFF2-40B4-BE49-F238E27FC236}">
                    <a16:creationId xmlns:a16="http://schemas.microsoft.com/office/drawing/2014/main" id="{543A9D15-A89B-94F4-DBB0-AC0B5D911C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4751" y="1734780"/>
                <a:ext cx="2337892" cy="2495970"/>
              </a:xfrm>
              <a:prstGeom prst="rect">
                <a:avLst/>
              </a:prstGeom>
            </p:spPr>
          </p:pic>
          <p:sp>
            <p:nvSpPr>
              <p:cNvPr id="30" name="Pravokutnik 29">
                <a:extLst>
                  <a:ext uri="{FF2B5EF4-FFF2-40B4-BE49-F238E27FC236}">
                    <a16:creationId xmlns:a16="http://schemas.microsoft.com/office/drawing/2014/main" id="{52E4498D-1814-7F3C-EF2E-D967A8C269DA}"/>
                  </a:ext>
                </a:extLst>
              </p:cNvPr>
              <p:cNvSpPr/>
              <p:nvPr/>
            </p:nvSpPr>
            <p:spPr>
              <a:xfrm>
                <a:off x="5514948" y="1734780"/>
                <a:ext cx="257695" cy="2961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5" name="TekstniOkvir 34">
              <a:extLst>
                <a:ext uri="{FF2B5EF4-FFF2-40B4-BE49-F238E27FC236}">
                  <a16:creationId xmlns:a16="http://schemas.microsoft.com/office/drawing/2014/main" id="{1EB33569-C1B1-05AC-148E-3B73947B31AF}"/>
                </a:ext>
              </a:extLst>
            </p:cNvPr>
            <p:cNvSpPr txBox="1"/>
            <p:nvPr/>
          </p:nvSpPr>
          <p:spPr>
            <a:xfrm>
              <a:off x="5503027" y="1728961"/>
              <a:ext cx="2327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C8959AA3-214B-4E7B-D6EB-FC73A8ED10EF}"/>
              </a:ext>
            </a:extLst>
          </p:cNvPr>
          <p:cNvGrpSpPr/>
          <p:nvPr/>
        </p:nvGrpSpPr>
        <p:grpSpPr>
          <a:xfrm>
            <a:off x="6692626" y="631388"/>
            <a:ext cx="2337892" cy="2502922"/>
            <a:chOff x="6497649" y="884229"/>
            <a:chExt cx="2337892" cy="2502922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C47FDBCD-2286-0BF4-358F-87E011DE17C1}"/>
                </a:ext>
              </a:extLst>
            </p:cNvPr>
            <p:cNvGrpSpPr/>
            <p:nvPr/>
          </p:nvGrpSpPr>
          <p:grpSpPr>
            <a:xfrm>
              <a:off x="6497649" y="890048"/>
              <a:ext cx="2337892" cy="2497103"/>
              <a:chOff x="6497649" y="890048"/>
              <a:chExt cx="2337892" cy="2497103"/>
            </a:xfrm>
          </p:grpSpPr>
          <p:pic>
            <p:nvPicPr>
              <p:cNvPr id="26" name="Slika 25" descr="Slika na kojoj se prikazuje nekoliko&#10;&#10;Opis je automatski generiran">
                <a:extLst>
                  <a:ext uri="{FF2B5EF4-FFF2-40B4-BE49-F238E27FC236}">
                    <a16:creationId xmlns:a16="http://schemas.microsoft.com/office/drawing/2014/main" id="{2F990DEA-98AF-6B22-438D-E93F38BB4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7649" y="890048"/>
                <a:ext cx="2337892" cy="2497103"/>
              </a:xfrm>
              <a:prstGeom prst="rect">
                <a:avLst/>
              </a:prstGeom>
            </p:spPr>
          </p:pic>
          <p:sp>
            <p:nvSpPr>
              <p:cNvPr id="31" name="Pravokutnik 30">
                <a:extLst>
                  <a:ext uri="{FF2B5EF4-FFF2-40B4-BE49-F238E27FC236}">
                    <a16:creationId xmlns:a16="http://schemas.microsoft.com/office/drawing/2014/main" id="{73695AAE-4D00-5947-D5FE-216D54916C18}"/>
                  </a:ext>
                </a:extLst>
              </p:cNvPr>
              <p:cNvSpPr/>
              <p:nvPr/>
            </p:nvSpPr>
            <p:spPr>
              <a:xfrm>
                <a:off x="8577846" y="890048"/>
                <a:ext cx="257695" cy="2961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36" name="TekstniOkvir 35">
              <a:extLst>
                <a:ext uri="{FF2B5EF4-FFF2-40B4-BE49-F238E27FC236}">
                  <a16:creationId xmlns:a16="http://schemas.microsoft.com/office/drawing/2014/main" id="{C8641273-2FB1-77CF-A533-7E7DE7B1A470}"/>
                </a:ext>
              </a:extLst>
            </p:cNvPr>
            <p:cNvSpPr txBox="1"/>
            <p:nvPr/>
          </p:nvSpPr>
          <p:spPr>
            <a:xfrm>
              <a:off x="8537615" y="884229"/>
              <a:ext cx="1986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latin typeface="Segoe UI" panose="020B0502040204020203" pitchFamily="34" charset="0"/>
                  <a:cs typeface="Segoe UI" panose="020B0502040204020203" pitchFamily="34" charset="0"/>
                </a:rPr>
                <a:t>C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A0B73D33-DBB2-B0DC-C21C-A4B6A8D7C773}"/>
              </a:ext>
            </a:extLst>
          </p:cNvPr>
          <p:cNvGrpSpPr/>
          <p:nvPr/>
        </p:nvGrpSpPr>
        <p:grpSpPr>
          <a:xfrm>
            <a:off x="174631" y="2523659"/>
            <a:ext cx="3092623" cy="2495970"/>
            <a:chOff x="174631" y="2523659"/>
            <a:chExt cx="3092623" cy="2495970"/>
          </a:xfrm>
        </p:grpSpPr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9A4E8C17-BBB7-3592-2D19-2BC83A6010E6}"/>
                </a:ext>
              </a:extLst>
            </p:cNvPr>
            <p:cNvGrpSpPr/>
            <p:nvPr/>
          </p:nvGrpSpPr>
          <p:grpSpPr>
            <a:xfrm>
              <a:off x="204764" y="2523659"/>
              <a:ext cx="3062490" cy="2495970"/>
              <a:chOff x="204764" y="2523659"/>
              <a:chExt cx="3062490" cy="2495970"/>
            </a:xfrm>
          </p:grpSpPr>
          <p:pic>
            <p:nvPicPr>
              <p:cNvPr id="4" name="Slika 3" descr="Slika na kojoj se prikazuje gomila&#10;&#10;Opis je automatski generiran">
                <a:extLst>
                  <a:ext uri="{FF2B5EF4-FFF2-40B4-BE49-F238E27FC236}">
                    <a16:creationId xmlns:a16="http://schemas.microsoft.com/office/drawing/2014/main" id="{E16C2EE2-89AF-5F71-D788-AC39CC7AA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764" y="2523659"/>
                <a:ext cx="3062490" cy="2495970"/>
              </a:xfrm>
              <a:prstGeom prst="rect">
                <a:avLst/>
              </a:prstGeom>
            </p:spPr>
          </p:pic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4982FA5A-E1BF-998E-52D2-30F56B40EF9F}"/>
                  </a:ext>
                </a:extLst>
              </p:cNvPr>
              <p:cNvSpPr/>
              <p:nvPr/>
            </p:nvSpPr>
            <p:spPr>
              <a:xfrm>
                <a:off x="204764" y="2534811"/>
                <a:ext cx="35792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2" name="TekstniOkvir 11">
              <a:extLst>
                <a:ext uri="{FF2B5EF4-FFF2-40B4-BE49-F238E27FC236}">
                  <a16:creationId xmlns:a16="http://schemas.microsoft.com/office/drawing/2014/main" id="{72E344B4-550B-281E-50EF-5FDE6A091FF7}"/>
                </a:ext>
              </a:extLst>
            </p:cNvPr>
            <p:cNvSpPr txBox="1"/>
            <p:nvPr/>
          </p:nvSpPr>
          <p:spPr>
            <a:xfrm>
              <a:off x="174631" y="2523659"/>
              <a:ext cx="418186" cy="314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</a:t>
              </a:r>
              <a:endParaRPr lang="hr-HR" b="1" dirty="0"/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3D43CE40-6D5F-CC0B-CD87-413C135DEF4A}"/>
              </a:ext>
            </a:extLst>
          </p:cNvPr>
          <p:cNvGrpSpPr/>
          <p:nvPr/>
        </p:nvGrpSpPr>
        <p:grpSpPr>
          <a:xfrm>
            <a:off x="3426067" y="1591961"/>
            <a:ext cx="3113865" cy="2498612"/>
            <a:chOff x="3426067" y="1591961"/>
            <a:chExt cx="3113865" cy="2498612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FB51B45B-F33B-6409-B035-6304DBD001B1}"/>
                </a:ext>
              </a:extLst>
            </p:cNvPr>
            <p:cNvGrpSpPr/>
            <p:nvPr/>
          </p:nvGrpSpPr>
          <p:grpSpPr>
            <a:xfrm>
              <a:off x="3426067" y="1594603"/>
              <a:ext cx="3113865" cy="2495970"/>
              <a:chOff x="3426067" y="1594603"/>
              <a:chExt cx="3113865" cy="2495970"/>
            </a:xfrm>
          </p:grpSpPr>
          <p:pic>
            <p:nvPicPr>
              <p:cNvPr id="6" name="Slika 5">
                <a:extLst>
                  <a:ext uri="{FF2B5EF4-FFF2-40B4-BE49-F238E27FC236}">
                    <a16:creationId xmlns:a16="http://schemas.microsoft.com/office/drawing/2014/main" id="{27C66399-D151-1A19-4917-267EB2AE7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6067" y="1594603"/>
                <a:ext cx="3113865" cy="2495970"/>
              </a:xfrm>
              <a:prstGeom prst="rect">
                <a:avLst/>
              </a:prstGeom>
            </p:spPr>
          </p:pic>
          <p:sp>
            <p:nvSpPr>
              <p:cNvPr id="25" name="Pravokutnik 24">
                <a:extLst>
                  <a:ext uri="{FF2B5EF4-FFF2-40B4-BE49-F238E27FC236}">
                    <a16:creationId xmlns:a16="http://schemas.microsoft.com/office/drawing/2014/main" id="{2E7088A6-91BB-408A-9E27-FB8816BE3B16}"/>
                  </a:ext>
                </a:extLst>
              </p:cNvPr>
              <p:cNvSpPr/>
              <p:nvPr/>
            </p:nvSpPr>
            <p:spPr>
              <a:xfrm>
                <a:off x="3433824" y="1597777"/>
                <a:ext cx="357921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C9EF35C0-5399-6CAC-7D38-299715AFBCA6}"/>
                </a:ext>
              </a:extLst>
            </p:cNvPr>
            <p:cNvSpPr txBox="1"/>
            <p:nvPr/>
          </p:nvSpPr>
          <p:spPr>
            <a:xfrm>
              <a:off x="3470940" y="1591961"/>
              <a:ext cx="283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hr-HR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1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5"/>
          <p:cNvSpPr txBox="1">
            <a:spLocks noGrp="1"/>
          </p:cNvSpPr>
          <p:nvPr>
            <p:ph type="title" idx="4294967295"/>
          </p:nvPr>
        </p:nvSpPr>
        <p:spPr>
          <a:xfrm>
            <a:off x="0" y="242382"/>
            <a:ext cx="91440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Metode sinteze CaCO</a:t>
            </a:r>
            <a:r>
              <a:rPr lang="hr-HR" sz="2400" baseline="-25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8616272" y="485340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92B18985-BA73-9E30-5BC5-34A46A8B218B}"/>
              </a:ext>
            </a:extLst>
          </p:cNvPr>
          <p:cNvGrpSpPr/>
          <p:nvPr/>
        </p:nvGrpSpPr>
        <p:grpSpPr>
          <a:xfrm>
            <a:off x="527727" y="897954"/>
            <a:ext cx="8088545" cy="3670572"/>
            <a:chOff x="589462" y="736464"/>
            <a:chExt cx="8088545" cy="3670572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154B7DF7-E34F-A0AE-8429-C817626F3FF9}"/>
                </a:ext>
              </a:extLst>
            </p:cNvPr>
            <p:cNvGrpSpPr/>
            <p:nvPr/>
          </p:nvGrpSpPr>
          <p:grpSpPr>
            <a:xfrm>
              <a:off x="589462" y="736464"/>
              <a:ext cx="8088545" cy="3670572"/>
              <a:chOff x="589462" y="736464"/>
              <a:chExt cx="8088545" cy="3670572"/>
            </a:xfrm>
          </p:grpSpPr>
          <p:pic>
            <p:nvPicPr>
              <p:cNvPr id="11" name="Slika 10">
                <a:extLst>
                  <a:ext uri="{FF2B5EF4-FFF2-40B4-BE49-F238E27FC236}">
                    <a16:creationId xmlns:a16="http://schemas.microsoft.com/office/drawing/2014/main" id="{3FB7C890-F371-816E-C770-383600661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462" y="736464"/>
                <a:ext cx="8088545" cy="3670572"/>
              </a:xfrm>
              <a:prstGeom prst="rect">
                <a:avLst/>
              </a:prstGeom>
            </p:spPr>
          </p:pic>
          <p:sp>
            <p:nvSpPr>
              <p:cNvPr id="12" name="Pravokutnik 11">
                <a:extLst>
                  <a:ext uri="{FF2B5EF4-FFF2-40B4-BE49-F238E27FC236}">
                    <a16:creationId xmlns:a16="http://schemas.microsoft.com/office/drawing/2014/main" id="{69C3E6D4-971B-CC0B-56D6-9548315FF4D8}"/>
                  </a:ext>
                </a:extLst>
              </p:cNvPr>
              <p:cNvSpPr/>
              <p:nvPr/>
            </p:nvSpPr>
            <p:spPr>
              <a:xfrm>
                <a:off x="2880765" y="2596025"/>
                <a:ext cx="1529394" cy="268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Pravokutnik 12">
                <a:extLst>
                  <a:ext uri="{FF2B5EF4-FFF2-40B4-BE49-F238E27FC236}">
                    <a16:creationId xmlns:a16="http://schemas.microsoft.com/office/drawing/2014/main" id="{64D5E107-D269-454D-5A01-E2CFE1CCE8A3}"/>
                  </a:ext>
                </a:extLst>
              </p:cNvPr>
              <p:cNvSpPr/>
              <p:nvPr/>
            </p:nvSpPr>
            <p:spPr>
              <a:xfrm>
                <a:off x="3714244" y="849664"/>
                <a:ext cx="695915" cy="268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" name="Pravokutnik 13">
                <a:extLst>
                  <a:ext uri="{FF2B5EF4-FFF2-40B4-BE49-F238E27FC236}">
                    <a16:creationId xmlns:a16="http://schemas.microsoft.com/office/drawing/2014/main" id="{02B279FE-312E-F3CF-19F3-21E361380BC5}"/>
                  </a:ext>
                </a:extLst>
              </p:cNvPr>
              <p:cNvSpPr/>
              <p:nvPr/>
            </p:nvSpPr>
            <p:spPr>
              <a:xfrm>
                <a:off x="8027298" y="849663"/>
                <a:ext cx="576000" cy="21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" name="Pravokutnik 14">
                <a:extLst>
                  <a:ext uri="{FF2B5EF4-FFF2-40B4-BE49-F238E27FC236}">
                    <a16:creationId xmlns:a16="http://schemas.microsoft.com/office/drawing/2014/main" id="{AE0147A5-5FA5-6CFF-D2CA-165527D2D993}"/>
                  </a:ext>
                </a:extLst>
              </p:cNvPr>
              <p:cNvSpPr/>
              <p:nvPr/>
            </p:nvSpPr>
            <p:spPr>
              <a:xfrm>
                <a:off x="8172956" y="2596025"/>
                <a:ext cx="430342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id="{4832B96C-FEB8-2216-A75A-52D8F071677B}"/>
                </a:ext>
              </a:extLst>
            </p:cNvPr>
            <p:cNvSpPr txBox="1"/>
            <p:nvPr/>
          </p:nvSpPr>
          <p:spPr>
            <a:xfrm>
              <a:off x="3015677" y="926358"/>
              <a:ext cx="1007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accent1"/>
                  </a:solidFill>
                  <a:latin typeface="Segoe UI "/>
                  <a:cs typeface="Times New Roman" panose="02020603050405020304" pitchFamily="18" charset="0"/>
                </a:rPr>
                <a:t>Metoda taloženja</a:t>
              </a:r>
            </a:p>
          </p:txBody>
        </p:sp>
        <p:sp>
          <p:nvSpPr>
            <p:cNvPr id="8" name="TekstniOkvir 7">
              <a:extLst>
                <a:ext uri="{FF2B5EF4-FFF2-40B4-BE49-F238E27FC236}">
                  <a16:creationId xmlns:a16="http://schemas.microsoft.com/office/drawing/2014/main" id="{B57E494F-980A-75CB-6E98-3E9C6201D9AA}"/>
                </a:ext>
              </a:extLst>
            </p:cNvPr>
            <p:cNvSpPr txBox="1"/>
            <p:nvPr/>
          </p:nvSpPr>
          <p:spPr>
            <a:xfrm>
              <a:off x="6921302" y="927335"/>
              <a:ext cx="17210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accent1"/>
                  </a:solidFill>
                  <a:latin typeface="Segoe UI "/>
                  <a:cs typeface="Times New Roman" panose="02020603050405020304" pitchFamily="18" charset="0"/>
                </a:rPr>
                <a:t>Reverzna emulzijska sinteza</a:t>
              </a:r>
            </a:p>
          </p:txBody>
        </p:sp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id="{8793CF25-7BE1-D162-FEA1-F15343694787}"/>
                </a:ext>
              </a:extLst>
            </p:cNvPr>
            <p:cNvSpPr txBox="1"/>
            <p:nvPr/>
          </p:nvSpPr>
          <p:spPr>
            <a:xfrm>
              <a:off x="2524715" y="2730302"/>
              <a:ext cx="1885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accent1"/>
                  </a:solidFill>
                  <a:latin typeface="Segoe UI "/>
                  <a:cs typeface="Times New Roman" panose="02020603050405020304" pitchFamily="18" charset="0"/>
                </a:rPr>
                <a:t>Propuhivanje s CO</a:t>
              </a:r>
              <a:r>
                <a:rPr lang="hr-HR" b="1" baseline="-25000" dirty="0">
                  <a:solidFill>
                    <a:schemeClr val="accent1"/>
                  </a:solidFill>
                  <a:latin typeface="Segoe UI "/>
                  <a:cs typeface="Times New Roman" panose="02020603050405020304" pitchFamily="18" charset="0"/>
                </a:rPr>
                <a:t>2</a:t>
              </a:r>
              <a:endParaRPr lang="hr-HR" b="1" dirty="0">
                <a:solidFill>
                  <a:schemeClr val="accent1"/>
                </a:solidFill>
                <a:latin typeface="Segoe UI "/>
                <a:cs typeface="Times New Roman" panose="02020603050405020304" pitchFamily="18" charset="0"/>
              </a:endParaRPr>
            </a:p>
          </p:txBody>
        </p: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068E0B38-8424-219C-71DC-1BF40F29EB3F}"/>
                </a:ext>
              </a:extLst>
            </p:cNvPr>
            <p:cNvSpPr txBox="1"/>
            <p:nvPr/>
          </p:nvSpPr>
          <p:spPr>
            <a:xfrm>
              <a:off x="6858733" y="3692945"/>
              <a:ext cx="1529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accent1"/>
                  </a:solidFill>
                  <a:latin typeface="Segoe UI "/>
                  <a:cs typeface="Times New Roman" panose="02020603050405020304" pitchFamily="18" charset="0"/>
                </a:rPr>
                <a:t>Spora </a:t>
              </a:r>
              <a:r>
                <a:rPr lang="hr-HR" b="1" dirty="0" err="1">
                  <a:solidFill>
                    <a:schemeClr val="accent1"/>
                  </a:solidFill>
                  <a:latin typeface="Segoe UI "/>
                  <a:cs typeface="Times New Roman" panose="02020603050405020304" pitchFamily="18" charset="0"/>
                </a:rPr>
                <a:t>karbonatizacija</a:t>
              </a:r>
              <a:endParaRPr lang="hr-HR" b="1" dirty="0">
                <a:solidFill>
                  <a:schemeClr val="accent1"/>
                </a:solidFill>
                <a:latin typeface="Segoe UI 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C60E4BFE-6559-94D7-C6EF-61D3582B5718}"/>
              </a:ext>
            </a:extLst>
          </p:cNvPr>
          <p:cNvSpPr txBox="1"/>
          <p:nvPr/>
        </p:nvSpPr>
        <p:spPr>
          <a:xfrm>
            <a:off x="527727" y="4735214"/>
            <a:ext cx="653023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Boyjoo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Pareek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VK, Liu J.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nano-sized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carbonate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. Vol. 2, Journal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Materials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A. Royal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hr-HR" sz="100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; 2014. p. 14270–88. </a:t>
            </a:r>
            <a:endParaRPr lang="hr-HR" sz="1000" dirty="0">
              <a:effectLst/>
              <a:latin typeface="Segoe U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179679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5"/>
          <p:cNvSpPr txBox="1">
            <a:spLocks noGrp="1"/>
          </p:cNvSpPr>
          <p:nvPr>
            <p:ph type="title" idx="4294967295"/>
          </p:nvPr>
        </p:nvSpPr>
        <p:spPr>
          <a:xfrm>
            <a:off x="0" y="242382"/>
            <a:ext cx="91440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Utjecaj uvjeta sinteze na CaCO</a:t>
            </a:r>
            <a:r>
              <a:rPr lang="hr-HR" sz="2400" baseline="-25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F34352C3-672F-4514-2D9A-3236BA3CF94D}"/>
              </a:ext>
            </a:extLst>
          </p:cNvPr>
          <p:cNvGrpSpPr/>
          <p:nvPr/>
        </p:nvGrpSpPr>
        <p:grpSpPr>
          <a:xfrm>
            <a:off x="0" y="1560090"/>
            <a:ext cx="9144000" cy="2346299"/>
            <a:chOff x="0" y="1560090"/>
            <a:chExt cx="9144000" cy="2346299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D8DBCB62-1AAF-6746-1840-E803417A626F}"/>
                </a:ext>
              </a:extLst>
            </p:cNvPr>
            <p:cNvGrpSpPr/>
            <p:nvPr/>
          </p:nvGrpSpPr>
          <p:grpSpPr>
            <a:xfrm>
              <a:off x="0" y="2227719"/>
              <a:ext cx="9144000" cy="1011043"/>
              <a:chOff x="0" y="2371028"/>
              <a:chExt cx="9144000" cy="1011043"/>
            </a:xfrm>
          </p:grpSpPr>
          <p:sp>
            <p:nvSpPr>
              <p:cNvPr id="5" name="Google Shape;826;p39">
                <a:extLst>
                  <a:ext uri="{FF2B5EF4-FFF2-40B4-BE49-F238E27FC236}">
                    <a16:creationId xmlns:a16="http://schemas.microsoft.com/office/drawing/2014/main" id="{4E907D6A-5599-AB71-EA9A-3916A04DF44A}"/>
                  </a:ext>
                </a:extLst>
              </p:cNvPr>
              <p:cNvSpPr/>
              <p:nvPr/>
            </p:nvSpPr>
            <p:spPr>
              <a:xfrm>
                <a:off x="0" y="2371028"/>
                <a:ext cx="9144000" cy="1011043"/>
              </a:xfrm>
              <a:custGeom>
                <a:avLst/>
                <a:gdLst/>
                <a:ahLst/>
                <a:cxnLst/>
                <a:rect l="l" t="t" r="r" b="b"/>
                <a:pathLst>
                  <a:path w="12192000" h="1348058" extrusionOk="0">
                    <a:moveTo>
                      <a:pt x="12192000" y="0"/>
                    </a:moveTo>
                    <a:lnTo>
                      <a:pt x="10837333" y="0"/>
                    </a:lnTo>
                    <a:cubicBezTo>
                      <a:pt x="10463295" y="0"/>
                      <a:pt x="10160000" y="301773"/>
                      <a:pt x="10160000" y="674029"/>
                    </a:cubicBezTo>
                    <a:lnTo>
                      <a:pt x="10160000" y="674029"/>
                    </a:lnTo>
                    <a:cubicBezTo>
                      <a:pt x="10160000" y="1046281"/>
                      <a:pt x="9856705" y="1348059"/>
                      <a:pt x="9482667" y="1348059"/>
                    </a:cubicBezTo>
                    <a:lnTo>
                      <a:pt x="9482667" y="1348059"/>
                    </a:lnTo>
                    <a:cubicBezTo>
                      <a:pt x="9108581" y="1348059"/>
                      <a:pt x="8805333" y="1046281"/>
                      <a:pt x="8805333" y="674029"/>
                    </a:cubicBezTo>
                    <a:lnTo>
                      <a:pt x="8805333" y="674029"/>
                    </a:lnTo>
                    <a:cubicBezTo>
                      <a:pt x="8805333" y="301773"/>
                      <a:pt x="8502086" y="0"/>
                      <a:pt x="8128000" y="0"/>
                    </a:cubicBezTo>
                    <a:lnTo>
                      <a:pt x="8128000" y="0"/>
                    </a:lnTo>
                    <a:cubicBezTo>
                      <a:pt x="7753915" y="0"/>
                      <a:pt x="7450667" y="301773"/>
                      <a:pt x="7450667" y="674029"/>
                    </a:cubicBezTo>
                    <a:lnTo>
                      <a:pt x="7450667" y="674029"/>
                    </a:lnTo>
                    <a:cubicBezTo>
                      <a:pt x="7450667" y="1046281"/>
                      <a:pt x="7147419" y="1348059"/>
                      <a:pt x="6773334" y="1348059"/>
                    </a:cubicBezTo>
                    <a:lnTo>
                      <a:pt x="6773334" y="1348059"/>
                    </a:lnTo>
                    <a:cubicBezTo>
                      <a:pt x="6399248" y="1348059"/>
                      <a:pt x="6096000" y="1046281"/>
                      <a:pt x="6096000" y="674029"/>
                    </a:cubicBezTo>
                    <a:lnTo>
                      <a:pt x="6096000" y="674029"/>
                    </a:lnTo>
                    <a:cubicBezTo>
                      <a:pt x="6096000" y="301773"/>
                      <a:pt x="5792753" y="0"/>
                      <a:pt x="5418667" y="0"/>
                    </a:cubicBezTo>
                    <a:lnTo>
                      <a:pt x="5418667" y="0"/>
                    </a:lnTo>
                    <a:cubicBezTo>
                      <a:pt x="5044581" y="0"/>
                      <a:pt x="4741334" y="301773"/>
                      <a:pt x="4741334" y="674029"/>
                    </a:cubicBezTo>
                    <a:lnTo>
                      <a:pt x="4741334" y="674029"/>
                    </a:lnTo>
                    <a:cubicBezTo>
                      <a:pt x="4741334" y="1046281"/>
                      <a:pt x="4438076" y="1348059"/>
                      <a:pt x="4064000" y="1348059"/>
                    </a:cubicBezTo>
                    <a:lnTo>
                      <a:pt x="4064000" y="1348059"/>
                    </a:lnTo>
                    <a:cubicBezTo>
                      <a:pt x="3689924" y="1348059"/>
                      <a:pt x="3386667" y="1046281"/>
                      <a:pt x="3386667" y="674029"/>
                    </a:cubicBezTo>
                    <a:lnTo>
                      <a:pt x="3386667" y="674029"/>
                    </a:lnTo>
                    <a:cubicBezTo>
                      <a:pt x="3386667" y="301773"/>
                      <a:pt x="3083410" y="0"/>
                      <a:pt x="2709333" y="0"/>
                    </a:cubicBezTo>
                    <a:lnTo>
                      <a:pt x="2709333" y="0"/>
                    </a:lnTo>
                    <a:cubicBezTo>
                      <a:pt x="2335257" y="0"/>
                      <a:pt x="2032000" y="301773"/>
                      <a:pt x="2032000" y="674029"/>
                    </a:cubicBezTo>
                    <a:lnTo>
                      <a:pt x="2032000" y="674029"/>
                    </a:lnTo>
                    <a:cubicBezTo>
                      <a:pt x="2032000" y="1046281"/>
                      <a:pt x="1728743" y="1348059"/>
                      <a:pt x="1354667" y="1348059"/>
                    </a:cubicBezTo>
                    <a:lnTo>
                      <a:pt x="0" y="1348059"/>
                    </a:lnTo>
                  </a:path>
                </a:pathLst>
              </a:custGeom>
              <a:noFill/>
              <a:ln w="228600" cap="flat" cmpd="sng">
                <a:solidFill>
                  <a:schemeClr val="dk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827;p39">
                <a:extLst>
                  <a:ext uri="{FF2B5EF4-FFF2-40B4-BE49-F238E27FC236}">
                    <a16:creationId xmlns:a16="http://schemas.microsoft.com/office/drawing/2014/main" id="{6C39C934-77E0-1399-3B74-D5ADFE8130A3}"/>
                  </a:ext>
                </a:extLst>
              </p:cNvPr>
              <p:cNvSpPr/>
              <p:nvPr/>
            </p:nvSpPr>
            <p:spPr>
              <a:xfrm>
                <a:off x="0" y="2371028"/>
                <a:ext cx="9144000" cy="1011043"/>
              </a:xfrm>
              <a:custGeom>
                <a:avLst/>
                <a:gdLst/>
                <a:ahLst/>
                <a:cxnLst/>
                <a:rect l="l" t="t" r="r" b="b"/>
                <a:pathLst>
                  <a:path w="12192000" h="1348058" extrusionOk="0">
                    <a:moveTo>
                      <a:pt x="12192000" y="0"/>
                    </a:moveTo>
                    <a:lnTo>
                      <a:pt x="10837333" y="0"/>
                    </a:lnTo>
                    <a:cubicBezTo>
                      <a:pt x="10463295" y="0"/>
                      <a:pt x="10160000" y="301773"/>
                      <a:pt x="10160000" y="674029"/>
                    </a:cubicBezTo>
                    <a:lnTo>
                      <a:pt x="10160000" y="674029"/>
                    </a:lnTo>
                    <a:cubicBezTo>
                      <a:pt x="10160000" y="1046281"/>
                      <a:pt x="9856705" y="1348059"/>
                      <a:pt x="9482667" y="1348059"/>
                    </a:cubicBezTo>
                    <a:lnTo>
                      <a:pt x="9482667" y="1348059"/>
                    </a:lnTo>
                    <a:cubicBezTo>
                      <a:pt x="9108581" y="1348059"/>
                      <a:pt x="8805333" y="1046281"/>
                      <a:pt x="8805333" y="674029"/>
                    </a:cubicBezTo>
                    <a:lnTo>
                      <a:pt x="8805333" y="674029"/>
                    </a:lnTo>
                    <a:cubicBezTo>
                      <a:pt x="8805333" y="301773"/>
                      <a:pt x="8502086" y="0"/>
                      <a:pt x="8128000" y="0"/>
                    </a:cubicBezTo>
                    <a:lnTo>
                      <a:pt x="8128000" y="0"/>
                    </a:lnTo>
                    <a:cubicBezTo>
                      <a:pt x="7753915" y="0"/>
                      <a:pt x="7450667" y="301773"/>
                      <a:pt x="7450667" y="674029"/>
                    </a:cubicBezTo>
                    <a:lnTo>
                      <a:pt x="7450667" y="674029"/>
                    </a:lnTo>
                    <a:cubicBezTo>
                      <a:pt x="7450667" y="1046281"/>
                      <a:pt x="7147419" y="1348059"/>
                      <a:pt x="6773334" y="1348059"/>
                    </a:cubicBezTo>
                    <a:lnTo>
                      <a:pt x="6773334" y="1348059"/>
                    </a:lnTo>
                    <a:cubicBezTo>
                      <a:pt x="6399248" y="1348059"/>
                      <a:pt x="6096000" y="1046281"/>
                      <a:pt x="6096000" y="674029"/>
                    </a:cubicBezTo>
                    <a:lnTo>
                      <a:pt x="6096000" y="674029"/>
                    </a:lnTo>
                    <a:cubicBezTo>
                      <a:pt x="6096000" y="301773"/>
                      <a:pt x="5792753" y="0"/>
                      <a:pt x="5418667" y="0"/>
                    </a:cubicBezTo>
                    <a:lnTo>
                      <a:pt x="5418667" y="0"/>
                    </a:lnTo>
                    <a:cubicBezTo>
                      <a:pt x="5044581" y="0"/>
                      <a:pt x="4741334" y="301773"/>
                      <a:pt x="4741334" y="674029"/>
                    </a:cubicBezTo>
                    <a:lnTo>
                      <a:pt x="4741334" y="674029"/>
                    </a:lnTo>
                    <a:cubicBezTo>
                      <a:pt x="4741334" y="1046281"/>
                      <a:pt x="4438076" y="1348059"/>
                      <a:pt x="4064000" y="1348059"/>
                    </a:cubicBezTo>
                    <a:lnTo>
                      <a:pt x="4064000" y="1348059"/>
                    </a:lnTo>
                    <a:cubicBezTo>
                      <a:pt x="3689924" y="1348059"/>
                      <a:pt x="3386667" y="1046281"/>
                      <a:pt x="3386667" y="674029"/>
                    </a:cubicBezTo>
                    <a:lnTo>
                      <a:pt x="3386667" y="674029"/>
                    </a:lnTo>
                    <a:cubicBezTo>
                      <a:pt x="3386667" y="301773"/>
                      <a:pt x="3083410" y="0"/>
                      <a:pt x="2709333" y="0"/>
                    </a:cubicBezTo>
                    <a:lnTo>
                      <a:pt x="2709333" y="0"/>
                    </a:lnTo>
                    <a:cubicBezTo>
                      <a:pt x="2335257" y="0"/>
                      <a:pt x="2032000" y="301773"/>
                      <a:pt x="2032000" y="674029"/>
                    </a:cubicBezTo>
                    <a:lnTo>
                      <a:pt x="2032000" y="674029"/>
                    </a:lnTo>
                    <a:cubicBezTo>
                      <a:pt x="2032000" y="1046281"/>
                      <a:pt x="1728743" y="1348059"/>
                      <a:pt x="1354667" y="1348059"/>
                    </a:cubicBezTo>
                    <a:lnTo>
                      <a:pt x="0" y="1348059"/>
                    </a:ln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dash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D6F8F0CA-2DB1-3E2A-A16B-3D7343CDAD4F}"/>
                </a:ext>
              </a:extLst>
            </p:cNvPr>
            <p:cNvGrpSpPr/>
            <p:nvPr/>
          </p:nvGrpSpPr>
          <p:grpSpPr>
            <a:xfrm>
              <a:off x="1788062" y="1560090"/>
              <a:ext cx="5567875" cy="2346299"/>
              <a:chOff x="1786339" y="1703401"/>
              <a:chExt cx="5567875" cy="2346299"/>
            </a:xfrm>
          </p:grpSpPr>
          <p:grpSp>
            <p:nvGrpSpPr>
              <p:cNvPr id="9" name="Google Shape;828;p39">
                <a:extLst>
                  <a:ext uri="{FF2B5EF4-FFF2-40B4-BE49-F238E27FC236}">
                    <a16:creationId xmlns:a16="http://schemas.microsoft.com/office/drawing/2014/main" id="{D46D6B85-420A-C9C6-1561-5158D9168547}"/>
                  </a:ext>
                </a:extLst>
              </p:cNvPr>
              <p:cNvGrpSpPr/>
              <p:nvPr/>
            </p:nvGrpSpPr>
            <p:grpSpPr>
              <a:xfrm>
                <a:off x="1786339" y="1703401"/>
                <a:ext cx="473400" cy="473400"/>
                <a:chOff x="1786339" y="1703401"/>
                <a:chExt cx="473400" cy="473400"/>
              </a:xfrm>
            </p:grpSpPr>
            <p:sp>
              <p:nvSpPr>
                <p:cNvPr id="25" name="Google Shape;829;p39">
                  <a:extLst>
                    <a:ext uri="{FF2B5EF4-FFF2-40B4-BE49-F238E27FC236}">
                      <a16:creationId xmlns:a16="http://schemas.microsoft.com/office/drawing/2014/main" id="{DA79A809-1BA6-4E32-807D-4F71F01CED52}"/>
                    </a:ext>
                  </a:extLst>
                </p:cNvPr>
                <p:cNvSpPr/>
                <p:nvPr/>
              </p:nvSpPr>
              <p:spPr>
                <a:xfrm rot="8100000">
                  <a:off x="1855667" y="1772729"/>
                  <a:ext cx="334744" cy="334744"/>
                </a:xfrm>
                <a:prstGeom prst="teardrop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  <p:sp>
              <p:nvSpPr>
                <p:cNvPr id="26" name="Google Shape;830;p39">
                  <a:extLst>
                    <a:ext uri="{FF2B5EF4-FFF2-40B4-BE49-F238E27FC236}">
                      <a16:creationId xmlns:a16="http://schemas.microsoft.com/office/drawing/2014/main" id="{246DB4A4-E5CD-431A-4962-ED6A6D769DB8}"/>
                    </a:ext>
                  </a:extLst>
                </p:cNvPr>
                <p:cNvSpPr/>
                <p:nvPr/>
              </p:nvSpPr>
              <p:spPr>
                <a:xfrm>
                  <a:off x="1955989" y="1866499"/>
                  <a:ext cx="134100" cy="134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2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1</a:t>
                  </a:r>
                  <a:endParaRPr sz="600">
                    <a:solidFill>
                      <a:schemeClr val="dk2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  <p:grpSp>
            <p:nvGrpSpPr>
              <p:cNvPr id="10" name="Google Shape;831;p39">
                <a:extLst>
                  <a:ext uri="{FF2B5EF4-FFF2-40B4-BE49-F238E27FC236}">
                    <a16:creationId xmlns:a16="http://schemas.microsoft.com/office/drawing/2014/main" id="{C8DD92AF-3A0C-BB7C-F122-615574308C54}"/>
                  </a:ext>
                </a:extLst>
              </p:cNvPr>
              <p:cNvGrpSpPr/>
              <p:nvPr/>
            </p:nvGrpSpPr>
            <p:grpSpPr>
              <a:xfrm>
                <a:off x="3814414" y="1703401"/>
                <a:ext cx="473400" cy="473400"/>
                <a:chOff x="3814414" y="1703401"/>
                <a:chExt cx="473400" cy="473400"/>
              </a:xfrm>
            </p:grpSpPr>
            <p:sp>
              <p:nvSpPr>
                <p:cNvPr id="23" name="Google Shape;832;p39">
                  <a:extLst>
                    <a:ext uri="{FF2B5EF4-FFF2-40B4-BE49-F238E27FC236}">
                      <a16:creationId xmlns:a16="http://schemas.microsoft.com/office/drawing/2014/main" id="{9E7DA0CE-6A25-6787-905D-8011CA5CA617}"/>
                    </a:ext>
                  </a:extLst>
                </p:cNvPr>
                <p:cNvSpPr/>
                <p:nvPr/>
              </p:nvSpPr>
              <p:spPr>
                <a:xfrm rot="8100000">
                  <a:off x="3883742" y="1772729"/>
                  <a:ext cx="334744" cy="334744"/>
                </a:xfrm>
                <a:prstGeom prst="teardrop">
                  <a:avLst>
                    <a:gd name="adj" fmla="val 10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  <p:sp>
              <p:nvSpPr>
                <p:cNvPr id="24" name="Google Shape;833;p39">
                  <a:extLst>
                    <a:ext uri="{FF2B5EF4-FFF2-40B4-BE49-F238E27FC236}">
                      <a16:creationId xmlns:a16="http://schemas.microsoft.com/office/drawing/2014/main" id="{ACCF7817-085C-72D4-E1F6-E67316A3AE56}"/>
                    </a:ext>
                  </a:extLst>
                </p:cNvPr>
                <p:cNvSpPr/>
                <p:nvPr/>
              </p:nvSpPr>
              <p:spPr>
                <a:xfrm>
                  <a:off x="3984064" y="1866499"/>
                  <a:ext cx="134100" cy="134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2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3</a:t>
                  </a:r>
                  <a:endParaRPr sz="600">
                    <a:solidFill>
                      <a:schemeClr val="dk2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  <p:grpSp>
            <p:nvGrpSpPr>
              <p:cNvPr id="11" name="Google Shape;834;p39">
                <a:extLst>
                  <a:ext uri="{FF2B5EF4-FFF2-40B4-BE49-F238E27FC236}">
                    <a16:creationId xmlns:a16="http://schemas.microsoft.com/office/drawing/2014/main" id="{BE9ECD35-702E-B8B0-C71E-88C5D53BFD4F}"/>
                  </a:ext>
                </a:extLst>
              </p:cNvPr>
              <p:cNvGrpSpPr/>
              <p:nvPr/>
            </p:nvGrpSpPr>
            <p:grpSpPr>
              <a:xfrm>
                <a:off x="5842489" y="1703401"/>
                <a:ext cx="473400" cy="473400"/>
                <a:chOff x="5842489" y="1703401"/>
                <a:chExt cx="473400" cy="473400"/>
              </a:xfrm>
            </p:grpSpPr>
            <p:sp>
              <p:nvSpPr>
                <p:cNvPr id="21" name="Google Shape;835;p39">
                  <a:extLst>
                    <a:ext uri="{FF2B5EF4-FFF2-40B4-BE49-F238E27FC236}">
                      <a16:creationId xmlns:a16="http://schemas.microsoft.com/office/drawing/2014/main" id="{1686C378-9810-3CC0-CFC0-F6526ADEB42F}"/>
                    </a:ext>
                  </a:extLst>
                </p:cNvPr>
                <p:cNvSpPr/>
                <p:nvPr/>
              </p:nvSpPr>
              <p:spPr>
                <a:xfrm rot="8100000">
                  <a:off x="5911817" y="1772729"/>
                  <a:ext cx="334744" cy="334744"/>
                </a:xfrm>
                <a:prstGeom prst="teardrop">
                  <a:avLst>
                    <a:gd name="adj" fmla="val 10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  <p:sp>
              <p:nvSpPr>
                <p:cNvPr id="22" name="Google Shape;836;p39">
                  <a:extLst>
                    <a:ext uri="{FF2B5EF4-FFF2-40B4-BE49-F238E27FC236}">
                      <a16:creationId xmlns:a16="http://schemas.microsoft.com/office/drawing/2014/main" id="{FD8314FE-A78D-2A56-BC1D-951F046DCA1D}"/>
                    </a:ext>
                  </a:extLst>
                </p:cNvPr>
                <p:cNvSpPr/>
                <p:nvPr/>
              </p:nvSpPr>
              <p:spPr>
                <a:xfrm>
                  <a:off x="6012139" y="1866499"/>
                  <a:ext cx="134100" cy="134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2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5</a:t>
                  </a:r>
                  <a:endParaRPr sz="600">
                    <a:solidFill>
                      <a:schemeClr val="dk2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  <p:grpSp>
            <p:nvGrpSpPr>
              <p:cNvPr id="12" name="Google Shape;837;p39">
                <a:extLst>
                  <a:ext uri="{FF2B5EF4-FFF2-40B4-BE49-F238E27FC236}">
                    <a16:creationId xmlns:a16="http://schemas.microsoft.com/office/drawing/2014/main" id="{D93026FD-E07A-0EAF-BBC4-F395BB1BA1DC}"/>
                  </a:ext>
                </a:extLst>
              </p:cNvPr>
              <p:cNvGrpSpPr/>
              <p:nvPr/>
            </p:nvGrpSpPr>
            <p:grpSpPr>
              <a:xfrm>
                <a:off x="6880814" y="3576300"/>
                <a:ext cx="473400" cy="473400"/>
                <a:chOff x="6880814" y="3576300"/>
                <a:chExt cx="473400" cy="473400"/>
              </a:xfrm>
            </p:grpSpPr>
            <p:sp>
              <p:nvSpPr>
                <p:cNvPr id="19" name="Google Shape;838;p39">
                  <a:extLst>
                    <a:ext uri="{FF2B5EF4-FFF2-40B4-BE49-F238E27FC236}">
                      <a16:creationId xmlns:a16="http://schemas.microsoft.com/office/drawing/2014/main" id="{1AAEDB01-D613-914A-1C53-5D7FCD261F98}"/>
                    </a:ext>
                  </a:extLst>
                </p:cNvPr>
                <p:cNvSpPr/>
                <p:nvPr/>
              </p:nvSpPr>
              <p:spPr>
                <a:xfrm rot="-2700000">
                  <a:off x="6950142" y="3645628"/>
                  <a:ext cx="334744" cy="334744"/>
                </a:xfrm>
                <a:prstGeom prst="teardrop">
                  <a:avLst>
                    <a:gd name="adj" fmla="val 10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  <p:sp>
              <p:nvSpPr>
                <p:cNvPr id="20" name="Google Shape;839;p39">
                  <a:extLst>
                    <a:ext uri="{FF2B5EF4-FFF2-40B4-BE49-F238E27FC236}">
                      <a16:creationId xmlns:a16="http://schemas.microsoft.com/office/drawing/2014/main" id="{C1236978-29E8-CB34-EAAB-37AF2F91D893}"/>
                    </a:ext>
                  </a:extLst>
                </p:cNvPr>
                <p:cNvSpPr/>
                <p:nvPr/>
              </p:nvSpPr>
              <p:spPr>
                <a:xfrm flipH="1">
                  <a:off x="7050464" y="3752502"/>
                  <a:ext cx="134100" cy="134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2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6</a:t>
                  </a:r>
                  <a:endParaRPr sz="600">
                    <a:solidFill>
                      <a:schemeClr val="dk2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  <p:grpSp>
            <p:nvGrpSpPr>
              <p:cNvPr id="13" name="Google Shape;840;p39">
                <a:extLst>
                  <a:ext uri="{FF2B5EF4-FFF2-40B4-BE49-F238E27FC236}">
                    <a16:creationId xmlns:a16="http://schemas.microsoft.com/office/drawing/2014/main" id="{6B3E986C-A402-093F-1E33-E65C064DA418}"/>
                  </a:ext>
                </a:extLst>
              </p:cNvPr>
              <p:cNvGrpSpPr/>
              <p:nvPr/>
            </p:nvGrpSpPr>
            <p:grpSpPr>
              <a:xfrm>
                <a:off x="4852739" y="3576300"/>
                <a:ext cx="473400" cy="473400"/>
                <a:chOff x="4852739" y="3576300"/>
                <a:chExt cx="473400" cy="473400"/>
              </a:xfrm>
            </p:grpSpPr>
            <p:sp>
              <p:nvSpPr>
                <p:cNvPr id="17" name="Google Shape;841;p39">
                  <a:extLst>
                    <a:ext uri="{FF2B5EF4-FFF2-40B4-BE49-F238E27FC236}">
                      <a16:creationId xmlns:a16="http://schemas.microsoft.com/office/drawing/2014/main" id="{C100E1D6-3DA3-1292-6B04-B55E39F195AB}"/>
                    </a:ext>
                  </a:extLst>
                </p:cNvPr>
                <p:cNvSpPr/>
                <p:nvPr/>
              </p:nvSpPr>
              <p:spPr>
                <a:xfrm rot="-2700000">
                  <a:off x="4922067" y="3645628"/>
                  <a:ext cx="334744" cy="334744"/>
                </a:xfrm>
                <a:prstGeom prst="teardrop">
                  <a:avLst>
                    <a:gd name="adj" fmla="val 1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  <p:sp>
              <p:nvSpPr>
                <p:cNvPr id="18" name="Google Shape;842;p39">
                  <a:extLst>
                    <a:ext uri="{FF2B5EF4-FFF2-40B4-BE49-F238E27FC236}">
                      <a16:creationId xmlns:a16="http://schemas.microsoft.com/office/drawing/2014/main" id="{5232576A-1FB8-9193-A384-EDDA37354800}"/>
                    </a:ext>
                  </a:extLst>
                </p:cNvPr>
                <p:cNvSpPr/>
                <p:nvPr/>
              </p:nvSpPr>
              <p:spPr>
                <a:xfrm flipH="1">
                  <a:off x="5022389" y="3752502"/>
                  <a:ext cx="134100" cy="134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2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4</a:t>
                  </a:r>
                  <a:endParaRPr sz="600">
                    <a:solidFill>
                      <a:schemeClr val="dk2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  <p:grpSp>
            <p:nvGrpSpPr>
              <p:cNvPr id="14" name="Google Shape;843;p39">
                <a:extLst>
                  <a:ext uri="{FF2B5EF4-FFF2-40B4-BE49-F238E27FC236}">
                    <a16:creationId xmlns:a16="http://schemas.microsoft.com/office/drawing/2014/main" id="{32296FED-78AF-206C-EE4F-57BAF670DCAD}"/>
                  </a:ext>
                </a:extLst>
              </p:cNvPr>
              <p:cNvGrpSpPr/>
              <p:nvPr/>
            </p:nvGrpSpPr>
            <p:grpSpPr>
              <a:xfrm>
                <a:off x="2824664" y="3576300"/>
                <a:ext cx="473400" cy="473400"/>
                <a:chOff x="2824664" y="3576300"/>
                <a:chExt cx="473400" cy="473400"/>
              </a:xfrm>
            </p:grpSpPr>
            <p:sp>
              <p:nvSpPr>
                <p:cNvPr id="15" name="Google Shape;844;p39">
                  <a:extLst>
                    <a:ext uri="{FF2B5EF4-FFF2-40B4-BE49-F238E27FC236}">
                      <a16:creationId xmlns:a16="http://schemas.microsoft.com/office/drawing/2014/main" id="{F7B26C51-F182-A085-E578-F90A20A7D0C7}"/>
                    </a:ext>
                  </a:extLst>
                </p:cNvPr>
                <p:cNvSpPr/>
                <p:nvPr/>
              </p:nvSpPr>
              <p:spPr>
                <a:xfrm rot="-2700000">
                  <a:off x="2893992" y="3645628"/>
                  <a:ext cx="334744" cy="334744"/>
                </a:xfrm>
                <a:prstGeom prst="teardrop">
                  <a:avLst>
                    <a:gd name="adj" fmla="val 10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  <p:sp>
              <p:nvSpPr>
                <p:cNvPr id="16" name="Google Shape;845;p39">
                  <a:extLst>
                    <a:ext uri="{FF2B5EF4-FFF2-40B4-BE49-F238E27FC236}">
                      <a16:creationId xmlns:a16="http://schemas.microsoft.com/office/drawing/2014/main" id="{B41FAB8A-A01D-2820-28E5-7BB440957CE3}"/>
                    </a:ext>
                  </a:extLst>
                </p:cNvPr>
                <p:cNvSpPr/>
                <p:nvPr/>
              </p:nvSpPr>
              <p:spPr>
                <a:xfrm flipH="1">
                  <a:off x="2994314" y="3752502"/>
                  <a:ext cx="134100" cy="1341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600">
                      <a:solidFill>
                        <a:schemeClr val="dk2"/>
                      </a:solidFill>
                      <a:latin typeface="Dosis"/>
                      <a:ea typeface="Dosis"/>
                      <a:cs typeface="Dosis"/>
                      <a:sym typeface="Dosis"/>
                    </a:rPr>
                    <a:t>2</a:t>
                  </a:r>
                  <a:endParaRPr sz="600">
                    <a:solidFill>
                      <a:schemeClr val="dk2"/>
                    </a:solidFill>
                    <a:latin typeface="Dosis"/>
                    <a:ea typeface="Dosis"/>
                    <a:cs typeface="Dosis"/>
                    <a:sym typeface="Dosis"/>
                  </a:endParaRPr>
                </a:p>
              </p:txBody>
            </p:sp>
          </p:grpSp>
        </p:grpSp>
      </p:grpSp>
      <p:sp>
        <p:nvSpPr>
          <p:cNvPr id="7" name="TekstniOkvir 6">
            <a:extLst>
              <a:ext uri="{FF2B5EF4-FFF2-40B4-BE49-F238E27FC236}">
                <a16:creationId xmlns:a16="http://schemas.microsoft.com/office/drawing/2014/main" id="{F203C3C9-79B6-B68D-C01A-016B71A879D3}"/>
              </a:ext>
            </a:extLst>
          </p:cNvPr>
          <p:cNvSpPr txBox="1"/>
          <p:nvPr/>
        </p:nvSpPr>
        <p:spPr>
          <a:xfrm>
            <a:off x="1648747" y="1252442"/>
            <a:ext cx="752030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pH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852B223E-BB43-7AF6-5696-2AF17AD8496F}"/>
              </a:ext>
            </a:extLst>
          </p:cNvPr>
          <p:cNvSpPr txBox="1"/>
          <p:nvPr/>
        </p:nvSpPr>
        <p:spPr>
          <a:xfrm>
            <a:off x="2400777" y="3856668"/>
            <a:ext cx="123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Temperatura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74C72085-2853-1332-8D1B-6244F4CC19FD}"/>
              </a:ext>
            </a:extLst>
          </p:cNvPr>
          <p:cNvSpPr txBox="1"/>
          <p:nvPr/>
        </p:nvSpPr>
        <p:spPr>
          <a:xfrm>
            <a:off x="3175506" y="1060800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Prezasićenost i omjer </a:t>
            </a:r>
            <a:r>
              <a:rPr lang="hr-HR" i="1" dirty="0"/>
              <a:t>c</a:t>
            </a:r>
            <a:r>
              <a:rPr lang="hr-HR" dirty="0"/>
              <a:t> (Ca</a:t>
            </a:r>
            <a:r>
              <a:rPr lang="hr-HR" baseline="30000" dirty="0"/>
              <a:t>2+</a:t>
            </a:r>
            <a:r>
              <a:rPr lang="hr-HR" dirty="0"/>
              <a:t>) : </a:t>
            </a:r>
            <a:r>
              <a:rPr lang="hr-HR" i="1" dirty="0"/>
              <a:t>c</a:t>
            </a:r>
            <a:r>
              <a:rPr lang="hr-HR" dirty="0"/>
              <a:t> (CO</a:t>
            </a:r>
            <a:r>
              <a:rPr lang="hr-HR" baseline="-25000" dirty="0"/>
              <a:t>3</a:t>
            </a:r>
            <a:r>
              <a:rPr lang="hr-HR" baseline="30000" dirty="0"/>
              <a:t>2-</a:t>
            </a:r>
            <a:r>
              <a:rPr lang="hr-HR" dirty="0"/>
              <a:t>)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C30FE329-0949-AF8C-8D6B-4CB94D5F2A5F}"/>
              </a:ext>
            </a:extLst>
          </p:cNvPr>
          <p:cNvSpPr txBox="1"/>
          <p:nvPr/>
        </p:nvSpPr>
        <p:spPr>
          <a:xfrm>
            <a:off x="5660321" y="1140969"/>
            <a:ext cx="84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Otapalo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52634DC9-5BC7-9A4F-1698-ECD7E15F6A0A}"/>
              </a:ext>
            </a:extLst>
          </p:cNvPr>
          <p:cNvSpPr txBox="1"/>
          <p:nvPr/>
        </p:nvSpPr>
        <p:spPr>
          <a:xfrm>
            <a:off x="4502342" y="3820981"/>
            <a:ext cx="117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Miješanje </a:t>
            </a:r>
            <a:r>
              <a:rPr lang="hr-HR" dirty="0" err="1"/>
              <a:t>reaktanata</a:t>
            </a:r>
            <a:endParaRPr lang="hr-HR" dirty="0"/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048E4FD3-56C3-5F21-0251-4E47CF61F6FA}"/>
              </a:ext>
            </a:extLst>
          </p:cNvPr>
          <p:cNvSpPr txBox="1"/>
          <p:nvPr/>
        </p:nvSpPr>
        <p:spPr>
          <a:xfrm>
            <a:off x="6743222" y="3852717"/>
            <a:ext cx="752030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Aditivi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54E5019-4A56-50B2-E7BD-A5DD59895428}"/>
              </a:ext>
            </a:extLst>
          </p:cNvPr>
          <p:cNvSpPr txBox="1"/>
          <p:nvPr/>
        </p:nvSpPr>
        <p:spPr>
          <a:xfrm>
            <a:off x="47250" y="4590545"/>
            <a:ext cx="431247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Sheng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Han Y,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Hadiko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G, Fuji M,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Takahashi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Crystallization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vaterite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pH. Journal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Crystal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. 2006 Mar 15;289(1):269–74. </a:t>
            </a:r>
            <a:endParaRPr lang="hr-HR" sz="1050" dirty="0">
              <a:effectLst/>
              <a:latin typeface="Segoe U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D3A4375F-2DC1-A382-ADF2-FFF2E86D2011}"/>
              </a:ext>
            </a:extLst>
          </p:cNvPr>
          <p:cNvSpPr txBox="1"/>
          <p:nvPr/>
        </p:nvSpPr>
        <p:spPr>
          <a:xfrm>
            <a:off x="4843157" y="4556285"/>
            <a:ext cx="431247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Ogino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Suzuki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Sawada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K.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transformation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carbonate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water. Vol. 51,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Gaxhhrmica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Cosmochrm~ca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Acfa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. 1987. </a:t>
            </a:r>
            <a:endParaRPr lang="hr-HR" sz="1050" dirty="0">
              <a:effectLst/>
              <a:latin typeface="Segoe U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296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5"/>
          <p:cNvSpPr txBox="1">
            <a:spLocks noGrp="1"/>
          </p:cNvSpPr>
          <p:nvPr>
            <p:ph type="title" idx="4294967295"/>
          </p:nvPr>
        </p:nvSpPr>
        <p:spPr>
          <a:xfrm>
            <a:off x="0" y="94539"/>
            <a:ext cx="91440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Punjenje CaCO</a:t>
            </a:r>
            <a:r>
              <a:rPr lang="hr-HR" sz="2800" baseline="-25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2C9FA0B-E633-209C-3CBB-B84DC471D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54" y="655372"/>
            <a:ext cx="4175296" cy="1936293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7913755B-B003-2698-E7D1-84307081A485}"/>
              </a:ext>
            </a:extLst>
          </p:cNvPr>
          <p:cNvGrpSpPr/>
          <p:nvPr/>
        </p:nvGrpSpPr>
        <p:grpSpPr>
          <a:xfrm>
            <a:off x="4530753" y="285328"/>
            <a:ext cx="4384332" cy="2308324"/>
            <a:chOff x="4596067" y="262053"/>
            <a:chExt cx="4384332" cy="2308324"/>
          </a:xfrm>
        </p:grpSpPr>
        <p:sp>
          <p:nvSpPr>
            <p:cNvPr id="2" name="TekstniOkvir 1">
              <a:extLst>
                <a:ext uri="{FF2B5EF4-FFF2-40B4-BE49-F238E27FC236}">
                  <a16:creationId xmlns:a16="http://schemas.microsoft.com/office/drawing/2014/main" id="{B746882C-37FD-419A-C97A-CBC507DEE17E}"/>
                </a:ext>
              </a:extLst>
            </p:cNvPr>
            <p:cNvSpPr txBox="1"/>
            <p:nvPr/>
          </p:nvSpPr>
          <p:spPr>
            <a:xfrm>
              <a:off x="4596067" y="262053"/>
              <a:ext cx="43843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Adsorpcija</a:t>
              </a:r>
              <a:endParaRPr 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r-HR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uslijed kemijske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interakcije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ciljane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molekule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se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adsorbiraju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na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površinu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kristala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just"/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Univerzalan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pristup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punjenja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za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sve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vrste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polimorfa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pH          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jedan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od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ključnih</a:t>
              </a:r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6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parametara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" name="Ravni poveznik sa strelicom 3">
              <a:extLst>
                <a:ext uri="{FF2B5EF4-FFF2-40B4-BE49-F238E27FC236}">
                  <a16:creationId xmlns:a16="http://schemas.microsoft.com/office/drawing/2014/main" id="{06008596-628D-3BED-A4C0-CF17053873B3}"/>
                </a:ext>
              </a:extLst>
            </p:cNvPr>
            <p:cNvCxnSpPr/>
            <p:nvPr/>
          </p:nvCxnSpPr>
          <p:spPr>
            <a:xfrm>
              <a:off x="5370285" y="2380343"/>
              <a:ext cx="399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7386264-F452-EF4A-1BE0-6BC218B1F805}"/>
              </a:ext>
            </a:extLst>
          </p:cNvPr>
          <p:cNvSpPr txBox="1"/>
          <p:nvPr/>
        </p:nvSpPr>
        <p:spPr>
          <a:xfrm>
            <a:off x="-24300" y="2648103"/>
            <a:ext cx="4384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Sutaloženje</a:t>
            </a:r>
          </a:p>
          <a:p>
            <a:pPr algn="ctr"/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ugradnja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ciljane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mole</a:t>
            </a:r>
            <a:r>
              <a:rPr lang="hr-HR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kul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 u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kristale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CaCO</a:t>
            </a:r>
            <a:r>
              <a:rPr lang="en-US" sz="16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tijekom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sinteze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Pogodan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pristup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punjenja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kristala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dobivenih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metodom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taloženja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reverzne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emulzije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Male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molekule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lako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difundiraju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kroz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pore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1987BF71-A865-064B-8596-5803ED71B6D6}"/>
              </a:ext>
            </a:extLst>
          </p:cNvPr>
          <p:cNvGrpSpPr/>
          <p:nvPr/>
        </p:nvGrpSpPr>
        <p:grpSpPr>
          <a:xfrm>
            <a:off x="4360032" y="2783685"/>
            <a:ext cx="4725774" cy="2359815"/>
            <a:chOff x="4360032" y="2783685"/>
            <a:chExt cx="4725774" cy="2359815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B8716796-27F4-DED0-332E-F8723884F48B}"/>
                </a:ext>
              </a:extLst>
            </p:cNvPr>
            <p:cNvGrpSpPr/>
            <p:nvPr/>
          </p:nvGrpSpPr>
          <p:grpSpPr>
            <a:xfrm>
              <a:off x="4360032" y="2783685"/>
              <a:ext cx="4725774" cy="2359815"/>
              <a:chOff x="4360032" y="2783685"/>
              <a:chExt cx="4725774" cy="2359815"/>
            </a:xfrm>
          </p:grpSpPr>
          <p:pic>
            <p:nvPicPr>
              <p:cNvPr id="11" name="Slika 10">
                <a:extLst>
                  <a:ext uri="{FF2B5EF4-FFF2-40B4-BE49-F238E27FC236}">
                    <a16:creationId xmlns:a16="http://schemas.microsoft.com/office/drawing/2014/main" id="{AF37D950-7E8A-A4CC-5795-EBF708C0E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0032" y="2783685"/>
                <a:ext cx="4725774" cy="2359815"/>
              </a:xfrm>
              <a:prstGeom prst="rect">
                <a:avLst/>
              </a:prstGeom>
            </p:spPr>
          </p:pic>
          <p:sp>
            <p:nvSpPr>
              <p:cNvPr id="8" name="Pravokutnik 7">
                <a:extLst>
                  <a:ext uri="{FF2B5EF4-FFF2-40B4-BE49-F238E27FC236}">
                    <a16:creationId xmlns:a16="http://schemas.microsoft.com/office/drawing/2014/main" id="{55940EA9-1AB0-7B67-6E93-9EE47A5DE90C}"/>
                  </a:ext>
                </a:extLst>
              </p:cNvPr>
              <p:cNvSpPr/>
              <p:nvPr/>
            </p:nvSpPr>
            <p:spPr>
              <a:xfrm>
                <a:off x="6669314" y="3767649"/>
                <a:ext cx="1088571" cy="195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4" name="TekstniOkvir 13">
              <a:extLst>
                <a:ext uri="{FF2B5EF4-FFF2-40B4-BE49-F238E27FC236}">
                  <a16:creationId xmlns:a16="http://schemas.microsoft.com/office/drawing/2014/main" id="{A56D2F56-94A9-4F8F-25B3-94376FF83783}"/>
                </a:ext>
              </a:extLst>
            </p:cNvPr>
            <p:cNvSpPr txBox="1"/>
            <p:nvPr/>
          </p:nvSpPr>
          <p:spPr>
            <a:xfrm>
              <a:off x="6640284" y="3711731"/>
              <a:ext cx="1146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Sutaloženje</a:t>
              </a:r>
              <a:endParaRPr lang="hr-H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634;p25">
            <a:extLst>
              <a:ext uri="{FF2B5EF4-FFF2-40B4-BE49-F238E27FC236}">
                <a16:creationId xmlns:a16="http://schemas.microsoft.com/office/drawing/2014/main" id="{344545C1-818F-956B-132A-2B141CF50AAD}"/>
              </a:ext>
            </a:extLst>
          </p:cNvPr>
          <p:cNvSpPr txBox="1">
            <a:spLocks/>
          </p:cNvSpPr>
          <p:nvPr/>
        </p:nvSpPr>
        <p:spPr>
          <a:xfrm>
            <a:off x="3992109" y="4867815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64338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5"/>
          <p:cNvSpPr txBox="1">
            <a:spLocks noGrp="1"/>
          </p:cNvSpPr>
          <p:nvPr>
            <p:ph type="title" idx="4294967295"/>
          </p:nvPr>
        </p:nvSpPr>
        <p:spPr>
          <a:xfrm>
            <a:off x="0" y="242382"/>
            <a:ext cx="91440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Punjenje CaCO</a:t>
            </a:r>
            <a:r>
              <a:rPr lang="hr-HR" sz="2400" baseline="-25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78B0FFA-FED3-6CD6-8CF3-4E16ABE1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663" y="1018273"/>
            <a:ext cx="5284476" cy="310695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245289E-5F4C-F6B4-EF2C-773F54087541}"/>
              </a:ext>
            </a:extLst>
          </p:cNvPr>
          <p:cNvSpPr txBox="1"/>
          <p:nvPr/>
        </p:nvSpPr>
        <p:spPr>
          <a:xfrm>
            <a:off x="112917" y="1018273"/>
            <a:ext cx="36917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Infiltracija</a:t>
            </a:r>
          </a:p>
          <a:p>
            <a:pPr algn="ctr"/>
            <a:endParaRPr lang="en-US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Segoe UI" panose="020B0502040204020203" pitchFamily="34" charset="0"/>
                <a:cs typeface="Segoe UI" panose="020B0502040204020203" pitchFamily="34" charset="0"/>
              </a:rPr>
              <a:t>Puno učinkovitiji pristup </a:t>
            </a:r>
          </a:p>
          <a:p>
            <a:pPr algn="just"/>
            <a:endParaRPr lang="hr-H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Segoe UI" panose="020B0502040204020203" pitchFamily="34" charset="0"/>
                <a:cs typeface="Segoe UI" panose="020B0502040204020203" pitchFamily="34" charset="0"/>
              </a:rPr>
              <a:t>Infiltriranje MOI tijekom miješanja isparavanjem otapala ili promjenom topljivosti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Segoe UI" panose="020B0502040204020203" pitchFamily="34" charset="0"/>
                <a:cs typeface="Segoe UI" panose="020B0502040204020203" pitchFamily="34" charset="0"/>
              </a:rPr>
              <a:t>Punjenje izazvano smrzavanjem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0E8FB08-4CA9-855F-67B9-A943909EDCEA}"/>
              </a:ext>
            </a:extLst>
          </p:cNvPr>
          <p:cNvSpPr txBox="1"/>
          <p:nvPr/>
        </p:nvSpPr>
        <p:spPr>
          <a:xfrm>
            <a:off x="5031489" y="4530317"/>
            <a:ext cx="405765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Ferreira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AM,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Vikulina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AS,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Volodkin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D. CaCO3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crystals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versatile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carriers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antimicrobials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. Vol. 328, Journal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50" dirty="0" err="1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hr-HR" sz="1050" dirty="0">
                <a:effectLst/>
                <a:latin typeface="Segoe UI "/>
                <a:ea typeface="Times New Roman" panose="02020603050405020304" pitchFamily="18" charset="0"/>
                <a:cs typeface="Times New Roman" panose="02020603050405020304" pitchFamily="18" charset="0"/>
              </a:rPr>
              <a:t>. Elsevier B.V.; 2020. p. 470–89. </a:t>
            </a:r>
            <a:endParaRPr lang="hr-HR" sz="1050" dirty="0">
              <a:effectLst/>
              <a:latin typeface="Segoe UI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675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5"/>
          <p:cNvSpPr txBox="1">
            <a:spLocks noGrp="1"/>
          </p:cNvSpPr>
          <p:nvPr>
            <p:ph type="title" idx="4294967295"/>
          </p:nvPr>
        </p:nvSpPr>
        <p:spPr>
          <a:xfrm>
            <a:off x="0" y="242382"/>
            <a:ext cx="9144000" cy="3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Primjena CaCO</a:t>
            </a:r>
            <a:r>
              <a:rPr lang="hr-HR" sz="2400" baseline="-25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  <a:endParaRPr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8595300" y="485340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F2B24EB-0234-08D8-C53B-194ABC440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692"/>
          <a:stretch/>
        </p:blipFill>
        <p:spPr>
          <a:xfrm>
            <a:off x="76725" y="704008"/>
            <a:ext cx="6785322" cy="151881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127C274-A5F9-73BF-E45A-6D7840300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95"/>
          <a:stretch/>
        </p:blipFill>
        <p:spPr>
          <a:xfrm>
            <a:off x="2702740" y="2253898"/>
            <a:ext cx="5951842" cy="2889602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A84BFB71-495D-66A8-0D03-0D060B9343CB}"/>
              </a:ext>
            </a:extLst>
          </p:cNvPr>
          <p:cNvGrpSpPr/>
          <p:nvPr/>
        </p:nvGrpSpPr>
        <p:grpSpPr>
          <a:xfrm>
            <a:off x="6940932" y="704008"/>
            <a:ext cx="2507868" cy="954107"/>
            <a:chOff x="6940932" y="730125"/>
            <a:chExt cx="2507868" cy="864057"/>
          </a:xfrm>
        </p:grpSpPr>
        <p:sp>
          <p:nvSpPr>
            <p:cNvPr id="2" name="TekstniOkvir 1">
              <a:extLst>
                <a:ext uri="{FF2B5EF4-FFF2-40B4-BE49-F238E27FC236}">
                  <a16:creationId xmlns:a16="http://schemas.microsoft.com/office/drawing/2014/main" id="{8A359A41-F475-62CD-038A-D4ACB72F5BB3}"/>
                </a:ext>
              </a:extLst>
            </p:cNvPr>
            <p:cNvSpPr txBox="1"/>
            <p:nvPr/>
          </p:nvSpPr>
          <p:spPr>
            <a:xfrm>
              <a:off x="6940932" y="730125"/>
              <a:ext cx="2507868" cy="864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pH  4,0   5,5    6,5    7,4</a:t>
              </a:r>
            </a:p>
            <a:p>
              <a:endParaRPr lang="en-US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    </a:t>
              </a:r>
            </a:p>
            <a:p>
              <a:r>
                <a:rPr lang="en-US" b="1" dirty="0">
                  <a:latin typeface="Segoe UI" panose="020B0502040204020203" pitchFamily="34" charset="0"/>
                  <a:cs typeface="Segoe UI" panose="020B0502040204020203" pitchFamily="34" charset="0"/>
                </a:rPr>
                <a:t>    100%  90%  60% 20%</a:t>
              </a:r>
              <a:endParaRPr lang="hr-HR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" name="Ravni poveznik sa strelicom 3">
              <a:extLst>
                <a:ext uri="{FF2B5EF4-FFF2-40B4-BE49-F238E27FC236}">
                  <a16:creationId xmlns:a16="http://schemas.microsoft.com/office/drawing/2014/main" id="{8AEA71F8-0781-2786-CA18-FE962855DB5F}"/>
                </a:ext>
              </a:extLst>
            </p:cNvPr>
            <p:cNvCxnSpPr>
              <a:cxnSpLocks/>
            </p:cNvCxnSpPr>
            <p:nvPr/>
          </p:nvCxnSpPr>
          <p:spPr>
            <a:xfrm>
              <a:off x="7474857" y="972457"/>
              <a:ext cx="0" cy="375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sa strelicom 8">
              <a:extLst>
                <a:ext uri="{FF2B5EF4-FFF2-40B4-BE49-F238E27FC236}">
                  <a16:creationId xmlns:a16="http://schemas.microsoft.com/office/drawing/2014/main" id="{533CF9BF-8C06-7464-FAE8-B19AF99C49E9}"/>
                </a:ext>
              </a:extLst>
            </p:cNvPr>
            <p:cNvCxnSpPr>
              <a:cxnSpLocks/>
            </p:cNvCxnSpPr>
            <p:nvPr/>
          </p:nvCxnSpPr>
          <p:spPr>
            <a:xfrm>
              <a:off x="7888514" y="972457"/>
              <a:ext cx="0" cy="375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sa strelicom 10">
              <a:extLst>
                <a:ext uri="{FF2B5EF4-FFF2-40B4-BE49-F238E27FC236}">
                  <a16:creationId xmlns:a16="http://schemas.microsoft.com/office/drawing/2014/main" id="{6006DDE2-0DA8-F767-5AAA-486BA8EA47F6}"/>
                </a:ext>
              </a:extLst>
            </p:cNvPr>
            <p:cNvCxnSpPr>
              <a:cxnSpLocks/>
            </p:cNvCxnSpPr>
            <p:nvPr/>
          </p:nvCxnSpPr>
          <p:spPr>
            <a:xfrm>
              <a:off x="8323943" y="972457"/>
              <a:ext cx="0" cy="375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sa strelicom 11">
              <a:extLst>
                <a:ext uri="{FF2B5EF4-FFF2-40B4-BE49-F238E27FC236}">
                  <a16:creationId xmlns:a16="http://schemas.microsoft.com/office/drawing/2014/main" id="{9B31C46E-A3E9-145B-B8EB-CC2A86CB5A37}"/>
                </a:ext>
              </a:extLst>
            </p:cNvPr>
            <p:cNvCxnSpPr>
              <a:cxnSpLocks/>
            </p:cNvCxnSpPr>
            <p:nvPr/>
          </p:nvCxnSpPr>
          <p:spPr>
            <a:xfrm>
              <a:off x="8752114" y="997857"/>
              <a:ext cx="0" cy="3499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282A0F81-41E1-6B3C-E0EB-19EF94448432}"/>
              </a:ext>
            </a:extLst>
          </p:cNvPr>
          <p:cNvGrpSpPr/>
          <p:nvPr/>
        </p:nvGrpSpPr>
        <p:grpSpPr>
          <a:xfrm>
            <a:off x="-58164" y="2408167"/>
            <a:ext cx="3142343" cy="2031325"/>
            <a:chOff x="-58057" y="2417861"/>
            <a:chExt cx="3142343" cy="2031325"/>
          </a:xfrm>
        </p:grpSpPr>
        <p:sp>
          <p:nvSpPr>
            <p:cNvPr id="15" name="TekstniOkvir 14">
              <a:extLst>
                <a:ext uri="{FF2B5EF4-FFF2-40B4-BE49-F238E27FC236}">
                  <a16:creationId xmlns:a16="http://schemas.microsoft.com/office/drawing/2014/main" id="{75527E2A-B014-56DB-B135-B13430D27E4B}"/>
                </a:ext>
              </a:extLst>
            </p:cNvPr>
            <p:cNvSpPr txBox="1"/>
            <p:nvPr/>
          </p:nvSpPr>
          <p:spPr>
            <a:xfrm>
              <a:off x="-58057" y="2417861"/>
              <a:ext cx="314234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Bakterija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: </a:t>
              </a:r>
              <a:r>
                <a:rPr lang="en-US" i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Prevotella</a:t>
              </a:r>
              <a:r>
                <a:rPr lang="en-US" i="1" dirty="0">
                  <a:latin typeface="Segoe UI" panose="020B0502040204020203" pitchFamily="34" charset="0"/>
                  <a:cs typeface="Segoe UI" panose="020B0502040204020203" pitchFamily="34" charset="0"/>
                </a:rPr>
                <a:t> intermedia</a:t>
              </a:r>
            </a:p>
            <a:p>
              <a:endParaRPr lang="en-US" i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                     pH</a:t>
              </a:r>
            </a:p>
            <a:p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Kontroliran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             </a:t>
              </a:r>
              <a:r>
                <a:rPr lang="en-US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Nekontroliran</a:t>
              </a: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(5,3 – 7,4)                  (6,5 – 7,4)</a:t>
              </a:r>
            </a:p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r>
                <a:rPr lang="hr-HR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mg/mL		 </a:t>
              </a:r>
              <a:r>
                <a:rPr lang="hr-HR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mg/mL </a:t>
              </a:r>
            </a:p>
          </p:txBody>
        </p:sp>
        <p:cxnSp>
          <p:nvCxnSpPr>
            <p:cNvPr id="17" name="Ravni poveznik sa strelicom 16">
              <a:extLst>
                <a:ext uri="{FF2B5EF4-FFF2-40B4-BE49-F238E27FC236}">
                  <a16:creationId xmlns:a16="http://schemas.microsoft.com/office/drawing/2014/main" id="{F19078D7-C541-3CE0-CA10-038FE59D0FBA}"/>
                </a:ext>
              </a:extLst>
            </p:cNvPr>
            <p:cNvCxnSpPr/>
            <p:nvPr/>
          </p:nvCxnSpPr>
          <p:spPr>
            <a:xfrm>
              <a:off x="781684" y="4255420"/>
              <a:ext cx="108857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7FF1CDAD-693A-3729-097E-5D0F455B2671}"/>
              </a:ext>
            </a:extLst>
          </p:cNvPr>
          <p:cNvSpPr txBox="1"/>
          <p:nvPr/>
        </p:nvSpPr>
        <p:spPr>
          <a:xfrm>
            <a:off x="713134" y="3784061"/>
            <a:ext cx="119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Baktericidni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učinak</a:t>
            </a:r>
            <a:endParaRPr lang="hr-HR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7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ZAKLJUČAK</a:t>
            </a:r>
            <a:endParaRPr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7180848" y="479162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CC7578C-FCE0-BCC8-EB8D-F7400ED36E2C}"/>
              </a:ext>
            </a:extLst>
          </p:cNvPr>
          <p:cNvSpPr txBox="1"/>
          <p:nvPr/>
        </p:nvSpPr>
        <p:spPr>
          <a:xfrm>
            <a:off x="275771" y="1219200"/>
            <a:ext cx="68289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Segoe UI "/>
              </a:rPr>
              <a:t>CaCO</a:t>
            </a:r>
            <a:r>
              <a:rPr lang="en-US" sz="1600" baseline="-25000" dirty="0">
                <a:latin typeface="Segoe UI "/>
              </a:rPr>
              <a:t>3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pokazuje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veliki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potencijal</a:t>
            </a:r>
            <a:r>
              <a:rPr lang="en-US" sz="1600" dirty="0">
                <a:latin typeface="Segoe UI "/>
              </a:rPr>
              <a:t> u </a:t>
            </a:r>
            <a:r>
              <a:rPr lang="en-US" sz="1600" dirty="0" err="1">
                <a:latin typeface="Segoe UI "/>
              </a:rPr>
              <a:t>primjeni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kao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nosač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antimikrobnih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sredstava</a:t>
            </a:r>
            <a:endParaRPr lang="en-US" sz="1600" dirty="0">
              <a:latin typeface="Segoe U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Segoe U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egoe UI "/>
              </a:rPr>
              <a:t>Jednostavna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sinteza</a:t>
            </a:r>
            <a:r>
              <a:rPr lang="en-US" sz="1600" dirty="0">
                <a:latin typeface="Segoe UI "/>
              </a:rPr>
              <a:t> CaCO</a:t>
            </a:r>
            <a:r>
              <a:rPr lang="en-US" sz="1600" baseline="-25000" dirty="0">
                <a:latin typeface="Segoe UI "/>
              </a:rPr>
              <a:t>3</a:t>
            </a:r>
            <a:r>
              <a:rPr lang="en-US" sz="1600" dirty="0">
                <a:latin typeface="Segoe UI "/>
              </a:rPr>
              <a:t>, </a:t>
            </a:r>
            <a:r>
              <a:rPr lang="en-US" sz="1600" dirty="0" err="1">
                <a:latin typeface="Segoe UI "/>
              </a:rPr>
              <a:t>pristupačna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cijena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reagensa</a:t>
            </a:r>
            <a:r>
              <a:rPr lang="en-US" sz="1600" dirty="0">
                <a:latin typeface="Segoe UI 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Segoe U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Segoe UI "/>
              </a:rPr>
              <a:t>pH </a:t>
            </a:r>
            <a:r>
              <a:rPr lang="en-US" sz="1600" dirty="0" err="1">
                <a:latin typeface="Segoe UI "/>
              </a:rPr>
              <a:t>ovisno</a:t>
            </a:r>
            <a:r>
              <a:rPr lang="en-US" sz="1600" dirty="0">
                <a:latin typeface="Segoe UI "/>
              </a:rPr>
              <a:t> </a:t>
            </a:r>
            <a:r>
              <a:rPr lang="hr-HR" sz="1600" dirty="0">
                <a:latin typeface="Segoe UI "/>
              </a:rPr>
              <a:t>i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kontrolirano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otpuštanje</a:t>
            </a:r>
            <a:r>
              <a:rPr lang="en-US" sz="1600" dirty="0">
                <a:latin typeface="Segoe UI "/>
              </a:rPr>
              <a:t> bez </a:t>
            </a:r>
            <a:r>
              <a:rPr lang="en-US" sz="1600" dirty="0" err="1">
                <a:latin typeface="Segoe UI "/>
              </a:rPr>
              <a:t>negativnog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učinka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na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aktivnost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lijeka</a:t>
            </a:r>
            <a:endParaRPr lang="en-US" sz="1600" dirty="0">
              <a:latin typeface="Segoe U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Segoe U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egoe UI "/>
              </a:rPr>
              <a:t>Biokompatibilni</a:t>
            </a:r>
            <a:endParaRPr lang="en-US" sz="1600" dirty="0">
              <a:latin typeface="Segoe U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Segoe U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>
                <a:latin typeface="Segoe UI "/>
              </a:rPr>
              <a:t>Važno</a:t>
            </a:r>
            <a:r>
              <a:rPr lang="en-US" sz="1600" dirty="0">
                <a:latin typeface="Segoe UI "/>
              </a:rPr>
              <a:t> je </a:t>
            </a:r>
            <a:r>
              <a:rPr lang="en-US" sz="1600" dirty="0" err="1">
                <a:latin typeface="Segoe UI "/>
              </a:rPr>
              <a:t>provesti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dodatna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istraživanja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citotoksičnosti</a:t>
            </a:r>
            <a:r>
              <a:rPr lang="en-US" sz="1600" dirty="0">
                <a:latin typeface="Segoe UI "/>
              </a:rPr>
              <a:t>, </a:t>
            </a:r>
            <a:r>
              <a:rPr lang="en-US" sz="1600" dirty="0" err="1">
                <a:latin typeface="Segoe UI "/>
              </a:rPr>
              <a:t>farmakokintike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te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mogućih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nuspojava</a:t>
            </a:r>
            <a:endParaRPr lang="en-US" sz="1600" dirty="0">
              <a:latin typeface="Segoe U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Segoe UI 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Segoe UI "/>
              </a:rPr>
              <a:t>Potrebno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optimiziranje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programiranog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otpuštanja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antimikrobnih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sredstava</a:t>
            </a:r>
            <a:r>
              <a:rPr lang="en-US" sz="1600" dirty="0">
                <a:latin typeface="Segoe UI "/>
              </a:rPr>
              <a:t> koji </a:t>
            </a:r>
            <a:r>
              <a:rPr lang="en-US" sz="1600" dirty="0" err="1">
                <a:latin typeface="Segoe UI "/>
              </a:rPr>
              <a:t>će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pojačati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njihov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terapeutski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učinak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te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opseg</a:t>
            </a:r>
            <a:r>
              <a:rPr lang="en-US" sz="1600" dirty="0">
                <a:latin typeface="Segoe UI "/>
              </a:rPr>
              <a:t> </a:t>
            </a:r>
            <a:r>
              <a:rPr lang="en-US" sz="1600" dirty="0" err="1">
                <a:latin typeface="Segoe UI "/>
              </a:rPr>
              <a:t>primjene</a:t>
            </a:r>
            <a:r>
              <a:rPr lang="en-US" sz="1600" dirty="0">
                <a:latin typeface="Segoe UI "/>
              </a:rPr>
              <a:t> </a:t>
            </a:r>
          </a:p>
          <a:p>
            <a:pPr algn="just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525</Words>
  <Application>Microsoft Office PowerPoint</Application>
  <PresentationFormat>Prikaz na zaslonu (16:9)</PresentationFormat>
  <Paragraphs>110</Paragraphs>
  <Slides>10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Segoe UI </vt:lpstr>
      <vt:lpstr>Dosis</vt:lpstr>
      <vt:lpstr>Calibri</vt:lpstr>
      <vt:lpstr>Segoe UI Semibold</vt:lpstr>
      <vt:lpstr>Times New Roman</vt:lpstr>
      <vt:lpstr>Sniglet</vt:lpstr>
      <vt:lpstr>Arial</vt:lpstr>
      <vt:lpstr>Segoe UI</vt:lpstr>
      <vt:lpstr>Friar template</vt:lpstr>
      <vt:lpstr>Kalcijev karbonat kao nosač</vt:lpstr>
      <vt:lpstr>PowerPoint prezentacija</vt:lpstr>
      <vt:lpstr>Polimorfi kalcijeva karbonata</vt:lpstr>
      <vt:lpstr>Metode sinteze CaCO3</vt:lpstr>
      <vt:lpstr>Utjecaj uvjeta sinteze na CaCO3</vt:lpstr>
      <vt:lpstr>Punjenje CaCO3</vt:lpstr>
      <vt:lpstr>Punjenje CaCO3</vt:lpstr>
      <vt:lpstr>Primjena CaCO3</vt:lpstr>
      <vt:lpstr>ZAKLJUČAK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Dominik</dc:creator>
  <cp:lastModifiedBy>Dominik Goman</cp:lastModifiedBy>
  <cp:revision>21</cp:revision>
  <dcterms:modified xsi:type="dcterms:W3CDTF">2022-05-18T10:33:28Z</dcterms:modified>
</cp:coreProperties>
</file>