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2"/>
  </p:notesMasterIdLst>
  <p:sldIdLst>
    <p:sldId id="338" r:id="rId2"/>
    <p:sldId id="257" r:id="rId3"/>
    <p:sldId id="262" r:id="rId4"/>
    <p:sldId id="258" r:id="rId5"/>
    <p:sldId id="315" r:id="rId6"/>
    <p:sldId id="314" r:id="rId7"/>
    <p:sldId id="263" r:id="rId8"/>
    <p:sldId id="309" r:id="rId9"/>
    <p:sldId id="310" r:id="rId10"/>
    <p:sldId id="311" r:id="rId11"/>
    <p:sldId id="267" r:id="rId12"/>
    <p:sldId id="268" r:id="rId13"/>
    <p:sldId id="269" r:id="rId14"/>
    <p:sldId id="302" r:id="rId15"/>
    <p:sldId id="270" r:id="rId16"/>
    <p:sldId id="333" r:id="rId17"/>
    <p:sldId id="316" r:id="rId18"/>
    <p:sldId id="304" r:id="rId19"/>
    <p:sldId id="305" r:id="rId20"/>
    <p:sldId id="318" r:id="rId21"/>
    <p:sldId id="319" r:id="rId22"/>
    <p:sldId id="275" r:id="rId23"/>
    <p:sldId id="274" r:id="rId24"/>
    <p:sldId id="273" r:id="rId25"/>
    <p:sldId id="276" r:id="rId26"/>
    <p:sldId id="280" r:id="rId27"/>
    <p:sldId id="300" r:id="rId28"/>
    <p:sldId id="301" r:id="rId29"/>
    <p:sldId id="321" r:id="rId30"/>
    <p:sldId id="277" r:id="rId31"/>
    <p:sldId id="278" r:id="rId32"/>
    <p:sldId id="322" r:id="rId33"/>
    <p:sldId id="261" r:id="rId34"/>
    <p:sldId id="291" r:id="rId35"/>
    <p:sldId id="330" r:id="rId36"/>
    <p:sldId id="331" r:id="rId37"/>
    <p:sldId id="332" r:id="rId38"/>
    <p:sldId id="292" r:id="rId39"/>
    <p:sldId id="293" r:id="rId40"/>
    <p:sldId id="294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29" autoAdjust="0"/>
  </p:normalViewPr>
  <p:slideViewPr>
    <p:cSldViewPr>
      <p:cViewPr varScale="1">
        <p:scale>
          <a:sx n="74" d="100"/>
          <a:sy n="74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DE3E2E-1C42-4B73-8EDB-ED29C61CAC9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05FEDB-666B-46BA-A1A6-1A65DB9DF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5FEDB-666B-46BA-A1A6-1A65DB9DFB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7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Objasni što je iteracija i </a:t>
            </a:r>
            <a:r>
              <a:rPr lang="hr-HR" dirty="0" err="1" smtClean="0"/>
              <a:t>iteracijski</a:t>
            </a:r>
            <a:r>
              <a:rPr lang="hr-HR" dirty="0" smtClean="0"/>
              <a:t> kriterij!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5FEDB-666B-46BA-A1A6-1A65DB9DFB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7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5FEDB-666B-46BA-A1A6-1A65DB9DFB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4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5FEDB-666B-46BA-A1A6-1A65DB9DFB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1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5FEDB-666B-46BA-A1A6-1A65DB9DFB0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2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4767-CD5B-46BC-A9B0-A60894E7E7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BF43-62BD-4853-8DF6-0797466AB8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3774-E224-4CF5-9BD9-4D667F8A1B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36D-4CA2-4708-B122-86D449E20E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7D87-33F9-4778-92B7-B58CC400D4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1E39-9EC9-4F71-A605-2455EDB086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48B92-A886-420E-A923-0722E2B77A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9E7A-7090-469A-92AF-1B3C6EFB7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B208-2C7D-43BC-B8B4-4C7A04D102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9750-A64F-43E1-A196-169AA4EDF2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4A90-C9BB-47CA-B0BF-E695FBB986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3AD95-4647-4993-8516-FF2EC00830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466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MATEMATIČKE METODE U KEMIJI 2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11429" y="914400"/>
            <a:ext cx="693068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Približni i točni brojevi (pogreške, zaokruživanje, …)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Nelinearne jednadžbe (numeričke metode njihova rješavanja)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Metode interpolacije funkcija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Numeričko diferenciranje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Numeričko integriranje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Optimizacijske metode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Teorija vjerojatnosti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Osnove statistike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Slučajne varijable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Statistički testovi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000" dirty="0" smtClean="0"/>
              <a:t>Regresijske metode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2091406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IZOLACIJA RJEŠENJA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371600"/>
            <a:ext cx="91344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3889334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smtClean="0">
                <a:solidFill>
                  <a:srgbClr val="FF0000"/>
                </a:solidFill>
              </a:rPr>
              <a:t>METODA RASPOLAVLJANJA (BISEKCIJE)</a:t>
            </a:r>
            <a:endParaRPr lang="hr-HR" b="1" smtClean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b="1" dirty="0" smtClean="0"/>
              <a:t>zatvorena metoda -</a:t>
            </a:r>
            <a:r>
              <a:rPr lang="hr-HR" dirty="0" smtClean="0"/>
              <a:t>potrebno je odrediti segment [ </a:t>
            </a:r>
            <a:r>
              <a:rPr lang="hr-HR" i="1" dirty="0" smtClean="0"/>
              <a:t>a , b </a:t>
            </a:r>
            <a:r>
              <a:rPr lang="hr-HR" dirty="0" smtClean="0"/>
              <a:t>]</a:t>
            </a:r>
            <a:r>
              <a:rPr lang="hr-HR" i="1" dirty="0" smtClean="0"/>
              <a:t> </a:t>
            </a:r>
            <a:r>
              <a:rPr lang="hr-HR" dirty="0" smtClean="0"/>
              <a:t>u kojem se nalazi rješenje jednadžbe i sve aproksimacije rješenja će biti unutar tog segmenta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- ako vrijedi </a:t>
            </a:r>
            <a:r>
              <a:rPr lang="hr-HR" b="1" i="1" dirty="0" smtClean="0"/>
              <a:t>f (a ) ⋅ f (b ) &lt; 0  </a:t>
            </a:r>
            <a:r>
              <a:rPr lang="hr-HR" dirty="0" smtClean="0"/>
              <a:t>tada u segmentu postoji barem jedno rješenje jednadžbe </a:t>
            </a:r>
            <a:r>
              <a:rPr lang="en-US" i="1" dirty="0" smtClean="0"/>
              <a:t>f (x) = 0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8956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hr-HR" dirty="0" smtClean="0"/>
              <a:t>pretpostavimo da je funkcija </a:t>
            </a:r>
            <a:r>
              <a:rPr lang="hr-HR" i="1" dirty="0" smtClean="0"/>
              <a:t>f(x)</a:t>
            </a:r>
            <a:r>
              <a:rPr lang="hr-HR" dirty="0" smtClean="0"/>
              <a:t> neprekidna u intervalu </a:t>
            </a:r>
            <a:r>
              <a:rPr lang="pl-PL" dirty="0" smtClean="0"/>
              <a:t>[ </a:t>
            </a:r>
            <a:r>
              <a:rPr lang="pl-PL" i="1" dirty="0" smtClean="0"/>
              <a:t>a , b </a:t>
            </a:r>
            <a:r>
              <a:rPr lang="pl-PL" dirty="0" smtClean="0"/>
              <a:t>] te da se u tom intervalu mijenja predznak funkcije </a:t>
            </a:r>
            <a:r>
              <a:rPr lang="pl-PL" b="1" dirty="0" smtClean="0"/>
              <a:t>: </a:t>
            </a:r>
            <a:r>
              <a:rPr lang="hr-HR" b="1" i="1" dirty="0" smtClean="0"/>
              <a:t>f ( a )· f ( b) &lt; </a:t>
            </a:r>
            <a:r>
              <a:rPr lang="hr-HR" b="1" i="1" smtClean="0"/>
              <a:t>0 </a:t>
            </a:r>
            <a:endParaRPr lang="hr-HR" dirty="0" smtClean="0"/>
          </a:p>
          <a:p>
            <a:pPr marL="342900" indent="-342900">
              <a:buAutoNum type="arabicParenR"/>
            </a:pPr>
            <a:r>
              <a:rPr lang="hr-HR" b="1" dirty="0" smtClean="0"/>
              <a:t>prepolovimo interval </a:t>
            </a:r>
            <a:r>
              <a:rPr lang="hr-HR" dirty="0" smtClean="0"/>
              <a:t>i ako </a:t>
            </a:r>
            <a:r>
              <a:rPr lang="hr-HR" dirty="0" err="1" smtClean="0"/>
              <a:t>polovište</a:t>
            </a:r>
            <a:r>
              <a:rPr lang="hr-HR" dirty="0" smtClean="0"/>
              <a:t> nije </a:t>
            </a:r>
            <a:r>
              <a:rPr lang="hr-HR" dirty="0" err="1" smtClean="0"/>
              <a:t>nul</a:t>
            </a:r>
            <a:r>
              <a:rPr lang="hr-HR" dirty="0" smtClean="0"/>
              <a:t>-točka, </a:t>
            </a:r>
            <a:r>
              <a:rPr lang="hr-HR" b="1" dirty="0" smtClean="0"/>
              <a:t>usredotočimo se na onu polovicu intervala na čijim rubovima funkcija mijenja predznak</a:t>
            </a:r>
          </a:p>
          <a:p>
            <a:pPr marL="342900" indent="-342900">
              <a:buAutoNum type="arabicParenR"/>
            </a:pPr>
            <a:r>
              <a:rPr lang="hr-HR" dirty="0" smtClean="0"/>
              <a:t> </a:t>
            </a:r>
            <a:r>
              <a:rPr lang="hr-HR" b="1" dirty="0" smtClean="0"/>
              <a:t>ponavljamo postupak </a:t>
            </a:r>
            <a:r>
              <a:rPr lang="hr-HR" dirty="0" smtClean="0"/>
              <a:t>na onu polovicu intervala na koju smo se usredotočili</a:t>
            </a:r>
          </a:p>
          <a:p>
            <a:pPr marL="342900" indent="-342900"/>
            <a:endParaRPr lang="hr-HR" dirty="0" smtClean="0"/>
          </a:p>
          <a:p>
            <a:pPr marL="342900" indent="-342900"/>
            <a:r>
              <a:rPr lang="hr-HR" b="1" dirty="0" smtClean="0"/>
              <a:t>ITERACIJA 1-3</a:t>
            </a:r>
          </a:p>
          <a:p>
            <a:pPr marL="342900" indent="-342900"/>
            <a:r>
              <a:rPr lang="hr-HR" dirty="0" smtClean="0"/>
              <a:t>-  u trenutku kada je zadovoljen </a:t>
            </a:r>
            <a:r>
              <a:rPr lang="hr-HR" dirty="0" err="1" smtClean="0">
                <a:solidFill>
                  <a:srgbClr val="FF0000"/>
                </a:solidFill>
              </a:rPr>
              <a:t>iteracijski</a:t>
            </a:r>
            <a:r>
              <a:rPr lang="hr-HR" dirty="0" smtClean="0">
                <a:solidFill>
                  <a:srgbClr val="FF0000"/>
                </a:solidFill>
              </a:rPr>
              <a:t> kriterij </a:t>
            </a:r>
            <a:r>
              <a:rPr lang="hr-HR" dirty="0" smtClean="0"/>
              <a:t>koji smo si postavili (</a:t>
            </a:r>
            <a:r>
              <a:rPr lang="hr-HR" dirty="0" err="1" smtClean="0"/>
              <a:t>npr</a:t>
            </a:r>
            <a:r>
              <a:rPr lang="hr-HR" dirty="0" smtClean="0"/>
              <a:t>. </a:t>
            </a:r>
            <a:r>
              <a:rPr lang="hr-HR" i="1" dirty="0" err="1" smtClean="0"/>
              <a:t>b</a:t>
            </a:r>
            <a:r>
              <a:rPr lang="hr-HR" i="1" baseline="-25000" dirty="0" err="1" smtClean="0"/>
              <a:t>n</a:t>
            </a:r>
            <a:r>
              <a:rPr lang="hr-HR" i="1" dirty="0" smtClean="0"/>
              <a:t>- </a:t>
            </a:r>
            <a:r>
              <a:rPr lang="hr-HR" i="1" dirty="0" err="1" smtClean="0"/>
              <a:t>a</a:t>
            </a:r>
            <a:r>
              <a:rPr lang="hr-HR" baseline="-25000" dirty="0" err="1" smtClean="0"/>
              <a:t>n</a:t>
            </a:r>
            <a:r>
              <a:rPr lang="hr-HR" dirty="0" smtClean="0"/>
              <a:t> &lt; z), prekidamo iteraciju</a:t>
            </a:r>
          </a:p>
          <a:p>
            <a:pPr marL="342900" indent="-342900"/>
            <a:endParaRPr lang="pl-PL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3889334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METODA </a:t>
            </a:r>
            <a:r>
              <a:rPr lang="hr-HR" b="1" dirty="0" err="1" smtClean="0">
                <a:solidFill>
                  <a:srgbClr val="FF0000"/>
                </a:solidFill>
              </a:rPr>
              <a:t>RASPOLAVLJANJA</a:t>
            </a:r>
            <a:r>
              <a:rPr lang="hr-HR" b="1" dirty="0" smtClean="0">
                <a:solidFill>
                  <a:srgbClr val="FF0000"/>
                </a:solidFill>
              </a:rPr>
              <a:t> (</a:t>
            </a:r>
            <a:r>
              <a:rPr lang="hr-HR" b="1" dirty="0" err="1" smtClean="0">
                <a:solidFill>
                  <a:srgbClr val="FF0000"/>
                </a:solidFill>
              </a:rPr>
              <a:t>BISEKCIJE</a:t>
            </a:r>
            <a:r>
              <a:rPr lang="hr-HR" b="1" dirty="0" smtClean="0">
                <a:solidFill>
                  <a:srgbClr val="FF0000"/>
                </a:solidFill>
              </a:rPr>
              <a:t>)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344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38893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METODA </a:t>
            </a:r>
            <a:r>
              <a:rPr lang="hr-HR" b="1" dirty="0" err="1" smtClean="0">
                <a:solidFill>
                  <a:srgbClr val="FF0000"/>
                </a:solidFill>
              </a:rPr>
              <a:t>RASPOLAVLJANJA</a:t>
            </a:r>
            <a:r>
              <a:rPr lang="hr-HR" b="1" dirty="0" smtClean="0">
                <a:solidFill>
                  <a:srgbClr val="FF0000"/>
                </a:solidFill>
              </a:rPr>
              <a:t> (</a:t>
            </a:r>
            <a:r>
              <a:rPr lang="hr-HR" b="1" dirty="0" err="1" smtClean="0">
                <a:solidFill>
                  <a:srgbClr val="FF0000"/>
                </a:solidFill>
              </a:rPr>
              <a:t>BISEKCIJE</a:t>
            </a:r>
            <a:r>
              <a:rPr lang="hr-HR" b="1" dirty="0" smtClean="0">
                <a:solidFill>
                  <a:srgbClr val="FF0000"/>
                </a:solidFill>
              </a:rPr>
              <a:t>)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275209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3889334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METODA </a:t>
            </a:r>
            <a:r>
              <a:rPr lang="hr-HR" b="1" dirty="0" err="1" smtClean="0">
                <a:solidFill>
                  <a:srgbClr val="FF0000"/>
                </a:solidFill>
              </a:rPr>
              <a:t>RASPOLAVLJANJA</a:t>
            </a:r>
            <a:r>
              <a:rPr lang="hr-HR" b="1" dirty="0" smtClean="0">
                <a:solidFill>
                  <a:srgbClr val="FF0000"/>
                </a:solidFill>
              </a:rPr>
              <a:t> (</a:t>
            </a:r>
            <a:r>
              <a:rPr lang="hr-HR" b="1" dirty="0" err="1" smtClean="0">
                <a:solidFill>
                  <a:srgbClr val="FF0000"/>
                </a:solidFill>
              </a:rPr>
              <a:t>BISEKCIJE</a:t>
            </a:r>
            <a:r>
              <a:rPr lang="hr-HR" b="1" dirty="0" smtClean="0">
                <a:solidFill>
                  <a:srgbClr val="FF0000"/>
                </a:solidFill>
              </a:rPr>
              <a:t>)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83058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- s obzirom da se svakom iteracijom interval prepolovi, </a:t>
            </a:r>
            <a:r>
              <a:rPr lang="hr-HR" b="1" dirty="0" smtClean="0"/>
              <a:t>broj iteracija</a:t>
            </a:r>
            <a:r>
              <a:rPr lang="hr-HR" b="1" i="1" dirty="0" smtClean="0"/>
              <a:t> n </a:t>
            </a:r>
            <a:r>
              <a:rPr lang="hr-HR" dirty="0" smtClean="0"/>
              <a:t>potreban da se </a:t>
            </a:r>
            <a:r>
              <a:rPr lang="hr-HR" b="1" dirty="0" smtClean="0"/>
              <a:t>početni</a:t>
            </a:r>
            <a:r>
              <a:rPr lang="hr-HR" dirty="0" smtClean="0"/>
              <a:t> interval [</a:t>
            </a:r>
            <a:r>
              <a:rPr lang="hr-HR" dirty="0" err="1" smtClean="0"/>
              <a:t>a</a:t>
            </a:r>
            <a:r>
              <a:rPr lang="hr-HR" baseline="-25000" dirty="0" err="1" smtClean="0"/>
              <a:t>0</a:t>
            </a:r>
            <a:r>
              <a:rPr lang="hr-HR" dirty="0" smtClean="0"/>
              <a:t>,</a:t>
            </a:r>
            <a:r>
              <a:rPr lang="hr-HR" dirty="0" err="1" smtClean="0"/>
              <a:t>b</a:t>
            </a:r>
            <a:r>
              <a:rPr lang="hr-HR" baseline="-25000" dirty="0" err="1" smtClean="0"/>
              <a:t>0</a:t>
            </a:r>
            <a:r>
              <a:rPr lang="hr-HR" dirty="0" smtClean="0"/>
              <a:t>] smanji na </a:t>
            </a:r>
            <a:r>
              <a:rPr lang="hr-HR" b="1" dirty="0" smtClean="0"/>
              <a:t>određeni</a:t>
            </a:r>
            <a:r>
              <a:rPr lang="hr-HR" dirty="0" smtClean="0"/>
              <a:t> interval [</a:t>
            </a:r>
            <a:r>
              <a:rPr lang="hr-HR" dirty="0" err="1" smtClean="0"/>
              <a:t>a</a:t>
            </a:r>
            <a:r>
              <a:rPr lang="hr-HR" baseline="-25000" dirty="0" err="1" smtClean="0"/>
              <a:t>n</a:t>
            </a:r>
            <a:r>
              <a:rPr lang="hr-HR" dirty="0" smtClean="0"/>
              <a:t>,</a:t>
            </a:r>
            <a:r>
              <a:rPr lang="hr-HR" dirty="0" err="1" smtClean="0"/>
              <a:t>b</a:t>
            </a:r>
            <a:r>
              <a:rPr lang="hr-HR" baseline="-25000" dirty="0" err="1" smtClean="0"/>
              <a:t>n</a:t>
            </a:r>
            <a:r>
              <a:rPr lang="hr-HR" dirty="0" smtClean="0"/>
              <a:t>] iznosi: 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3228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4191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b="1" dirty="0" smtClean="0"/>
              <a:t>konvergencija je spora</a:t>
            </a:r>
            <a:r>
              <a:rPr lang="hr-HR" dirty="0" smtClean="0"/>
              <a:t>, odnosno potreban je veliki broj iteracija da se postigne željena točnost (</a:t>
            </a:r>
            <a:r>
              <a:rPr lang="hr-HR" i="1" dirty="0" err="1" smtClean="0"/>
              <a:t>npr</a:t>
            </a:r>
            <a:r>
              <a:rPr lang="hr-HR" i="1" dirty="0" smtClean="0"/>
              <a:t>. potrebno je 3 iteracije za povećanje točnosti za jedno decimalno mjesto</a:t>
            </a:r>
            <a:r>
              <a:rPr lang="hr-HR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38893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METODA </a:t>
            </a:r>
            <a:r>
              <a:rPr lang="hr-HR" b="1" dirty="0" err="1" smtClean="0">
                <a:solidFill>
                  <a:srgbClr val="FF0000"/>
                </a:solidFill>
              </a:rPr>
              <a:t>RASPOLAVLJANJA</a:t>
            </a:r>
            <a:r>
              <a:rPr lang="hr-HR" b="1" dirty="0" smtClean="0">
                <a:solidFill>
                  <a:srgbClr val="FF0000"/>
                </a:solidFill>
              </a:rPr>
              <a:t> (</a:t>
            </a:r>
            <a:r>
              <a:rPr lang="hr-HR" b="1" dirty="0" err="1" smtClean="0">
                <a:solidFill>
                  <a:srgbClr val="FF0000"/>
                </a:solidFill>
              </a:rPr>
              <a:t>BISEKCIJE</a:t>
            </a:r>
            <a:r>
              <a:rPr lang="hr-HR" b="1" dirty="0" smtClean="0">
                <a:solidFill>
                  <a:srgbClr val="FF0000"/>
                </a:solidFill>
              </a:rPr>
              <a:t>)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7010400" cy="260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8229600" cy="295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38893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METODA </a:t>
            </a:r>
            <a:r>
              <a:rPr lang="hr-HR" b="1" dirty="0" err="1" smtClean="0">
                <a:solidFill>
                  <a:srgbClr val="FF0000"/>
                </a:solidFill>
              </a:rPr>
              <a:t>RASPOLAVLJANJA</a:t>
            </a:r>
            <a:r>
              <a:rPr lang="hr-HR" b="1" dirty="0" smtClean="0">
                <a:solidFill>
                  <a:srgbClr val="FF0000"/>
                </a:solidFill>
              </a:rPr>
              <a:t> (</a:t>
            </a:r>
            <a:r>
              <a:rPr lang="hr-HR" b="1" dirty="0" err="1" smtClean="0">
                <a:solidFill>
                  <a:srgbClr val="FF0000"/>
                </a:solidFill>
              </a:rPr>
              <a:t>BISEKCIJE</a:t>
            </a:r>
            <a:r>
              <a:rPr lang="hr-HR" b="1" dirty="0" smtClean="0">
                <a:solidFill>
                  <a:srgbClr val="FF0000"/>
                </a:solidFill>
              </a:rPr>
              <a:t>)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1143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 1: </a:t>
            </a:r>
            <a:r>
              <a:rPr lang="hr-HR" i="1" dirty="0" smtClean="0"/>
              <a:t>K</a:t>
            </a:r>
            <a:r>
              <a:rPr lang="en-US" i="1" dirty="0" err="1" smtClean="0"/>
              <a:t>ori</a:t>
            </a:r>
            <a:r>
              <a:rPr lang="hr-HR" i="1" dirty="0" smtClean="0"/>
              <a:t>š</a:t>
            </a:r>
            <a:r>
              <a:rPr lang="en-US" i="1" dirty="0" err="1" smtClean="0"/>
              <a:t>tenjem</a:t>
            </a:r>
            <a:r>
              <a:rPr lang="en-US" i="1" dirty="0" smtClean="0"/>
              <a:t> </a:t>
            </a:r>
            <a:r>
              <a:rPr lang="en-US" i="1" dirty="0" err="1" smtClean="0"/>
              <a:t>algoritma</a:t>
            </a:r>
            <a:r>
              <a:rPr lang="en-US" i="1" dirty="0" smtClean="0"/>
              <a:t> </a:t>
            </a:r>
            <a:r>
              <a:rPr lang="en-US" i="1" dirty="0" err="1" smtClean="0"/>
              <a:t>bisekcije</a:t>
            </a:r>
            <a:r>
              <a:rPr lang="en-US" i="1" dirty="0" smtClean="0"/>
              <a:t> </a:t>
            </a:r>
            <a:r>
              <a:rPr lang="en-US" i="1" dirty="0" err="1" smtClean="0"/>
              <a:t>izra</a:t>
            </a:r>
            <a:r>
              <a:rPr lang="hr-HR" i="1" dirty="0" smtClean="0"/>
              <a:t>č</a:t>
            </a:r>
            <a:r>
              <a:rPr lang="en-US" i="1" dirty="0" err="1" smtClean="0"/>
              <a:t>una</a:t>
            </a:r>
            <a:r>
              <a:rPr lang="hr-HR" i="1" dirty="0" smtClean="0"/>
              <a:t>j</a:t>
            </a:r>
            <a:r>
              <a:rPr lang="en-US" i="1" dirty="0" smtClean="0"/>
              <a:t> </a:t>
            </a:r>
            <a:r>
              <a:rPr lang="en-US" i="1" dirty="0" err="1" smtClean="0"/>
              <a:t>nul</a:t>
            </a:r>
            <a:r>
              <a:rPr lang="hr-HR" i="1" dirty="0" smtClean="0"/>
              <a:t>-</a:t>
            </a:r>
            <a:r>
              <a:rPr lang="en-US" i="1" dirty="0" smtClean="0"/>
              <a:t>to</a:t>
            </a:r>
            <a:r>
              <a:rPr lang="hr-HR" i="1" dirty="0" smtClean="0"/>
              <a:t>č</a:t>
            </a:r>
            <a:r>
              <a:rPr lang="en-US" i="1" dirty="0" err="1" smtClean="0"/>
              <a:t>ku</a:t>
            </a:r>
            <a:r>
              <a:rPr lang="en-US" i="1" dirty="0" smtClean="0"/>
              <a:t> </a:t>
            </a:r>
            <a:r>
              <a:rPr lang="en-US" i="1" dirty="0" err="1" smtClean="0"/>
              <a:t>funkcije</a:t>
            </a:r>
            <a:r>
              <a:rPr lang="en-US" i="1" dirty="0" smtClean="0"/>
              <a:t> f(x) = x</a:t>
            </a:r>
            <a:r>
              <a:rPr lang="en-US" i="1" baseline="30000" dirty="0" smtClean="0"/>
              <a:t>3</a:t>
            </a:r>
            <a:r>
              <a:rPr lang="en-US" i="1" dirty="0" smtClean="0"/>
              <a:t> − 6x + 2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intervalu</a:t>
            </a:r>
            <a:r>
              <a:rPr lang="en-US" i="1" dirty="0" smtClean="0"/>
              <a:t> [0, 1</a:t>
            </a:r>
            <a:r>
              <a:rPr lang="hr-HR" i="1" dirty="0" smtClean="0"/>
              <a:t>,</a:t>
            </a:r>
            <a:r>
              <a:rPr lang="en-US" i="1" dirty="0" smtClean="0"/>
              <a:t>5]</a:t>
            </a:r>
            <a:r>
              <a:rPr lang="hr-HR" i="1" dirty="0" smtClean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2010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93248" y="1676400"/>
            <a:ext cx="2372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f(</a:t>
            </a:r>
            <a:r>
              <a:rPr lang="hr-HR" dirty="0" err="1" smtClean="0"/>
              <a:t>a</a:t>
            </a:r>
            <a:r>
              <a:rPr lang="hr-HR" baseline="-25000" dirty="0" err="1" smtClean="0"/>
              <a:t>n</a:t>
            </a:r>
            <a:r>
              <a:rPr lang="hr-HR" dirty="0" smtClean="0"/>
              <a:t>) = </a:t>
            </a:r>
            <a:r>
              <a:rPr lang="hr-HR" dirty="0" err="1" smtClean="0"/>
              <a:t>f</a:t>
            </a:r>
            <a:r>
              <a:rPr lang="hr-HR" dirty="0" smtClean="0"/>
              <a:t>(0)= 2  &gt; 0;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 f(</a:t>
            </a:r>
            <a:r>
              <a:rPr lang="hr-HR" dirty="0" err="1" smtClean="0"/>
              <a:t>b</a:t>
            </a:r>
            <a:r>
              <a:rPr lang="hr-HR" baseline="-25000" dirty="0" err="1" smtClean="0"/>
              <a:t>n</a:t>
            </a:r>
            <a:r>
              <a:rPr lang="hr-HR" dirty="0" smtClean="0"/>
              <a:t>)=f(1,5)= -3,625 &lt; 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828800"/>
            <a:ext cx="116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RIJEŠENJE</a:t>
            </a:r>
            <a:r>
              <a:rPr lang="hr-HR" dirty="0" smtClean="0"/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84048" y="19050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X</a:t>
            </a:r>
            <a:r>
              <a:rPr lang="hr-HR" baseline="-25000" dirty="0" err="1" smtClean="0"/>
              <a:t>n</a:t>
            </a:r>
            <a:r>
              <a:rPr lang="hr-HR" baseline="-25000" dirty="0" smtClean="0"/>
              <a:t>+1</a:t>
            </a:r>
            <a:r>
              <a:rPr lang="hr-HR" dirty="0" smtClean="0"/>
              <a:t>=(</a:t>
            </a:r>
            <a:r>
              <a:rPr lang="hr-HR" dirty="0" err="1" smtClean="0"/>
              <a:t>a</a:t>
            </a:r>
            <a:r>
              <a:rPr lang="hr-HR" baseline="-25000" dirty="0" err="1" smtClean="0"/>
              <a:t>n</a:t>
            </a:r>
            <a:r>
              <a:rPr lang="hr-HR" dirty="0" smtClean="0"/>
              <a:t>+</a:t>
            </a:r>
            <a:r>
              <a:rPr lang="hr-HR" dirty="0" err="1" smtClean="0"/>
              <a:t>b</a:t>
            </a:r>
            <a:r>
              <a:rPr lang="hr-HR" baseline="-25000" dirty="0" err="1" smtClean="0"/>
              <a:t>n</a:t>
            </a:r>
            <a:r>
              <a:rPr lang="hr-HR" dirty="0" smtClean="0"/>
              <a:t>)/2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5429071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grešku u svakom koraku računamo po formuli: 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257800"/>
            <a:ext cx="1371600" cy="5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28072" y="2971800"/>
            <a:ext cx="7467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8072" y="3276600"/>
            <a:ext cx="7467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308" y="3581400"/>
            <a:ext cx="7467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460" y="3886200"/>
            <a:ext cx="7467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2696" y="4181764"/>
            <a:ext cx="7467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6544" y="4419600"/>
            <a:ext cx="7467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7308" y="4724400"/>
            <a:ext cx="7467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3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685800"/>
            <a:ext cx="38893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METODA </a:t>
            </a:r>
            <a:r>
              <a:rPr lang="hr-HR" b="1" dirty="0" err="1" smtClean="0">
                <a:solidFill>
                  <a:srgbClr val="FF0000"/>
                </a:solidFill>
              </a:rPr>
              <a:t>RASPOLAVLJANJA</a:t>
            </a:r>
            <a:r>
              <a:rPr lang="hr-HR" b="1" dirty="0" smtClean="0">
                <a:solidFill>
                  <a:srgbClr val="FF0000"/>
                </a:solidFill>
              </a:rPr>
              <a:t> (</a:t>
            </a:r>
            <a:r>
              <a:rPr lang="hr-HR" b="1" dirty="0" err="1" smtClean="0">
                <a:solidFill>
                  <a:srgbClr val="FF0000"/>
                </a:solidFill>
              </a:rPr>
              <a:t>BISEKCIJE</a:t>
            </a:r>
            <a:r>
              <a:rPr lang="hr-HR" b="1" dirty="0" smtClean="0">
                <a:solidFill>
                  <a:srgbClr val="FF0000"/>
                </a:solidFill>
              </a:rPr>
              <a:t>)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143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 2:  Metodom </a:t>
            </a:r>
            <a:r>
              <a:rPr lang="hr-HR" dirty="0" err="1" smtClean="0"/>
              <a:t>bisekcije</a:t>
            </a:r>
            <a:r>
              <a:rPr lang="hr-HR" dirty="0" smtClean="0"/>
              <a:t> pronađi pozitivnu </a:t>
            </a:r>
            <a:r>
              <a:rPr lang="hr-HR" dirty="0" err="1" smtClean="0"/>
              <a:t>nul</a:t>
            </a:r>
            <a:r>
              <a:rPr lang="hr-HR" dirty="0" smtClean="0"/>
              <a:t>-točku funkcije </a:t>
            </a:r>
            <a:r>
              <a:rPr lang="en-US" i="1" dirty="0" smtClean="0"/>
              <a:t>f(x) = x</a:t>
            </a:r>
            <a:r>
              <a:rPr lang="hr-HR" i="1" baseline="30000" dirty="0" smtClean="0"/>
              <a:t>2</a:t>
            </a:r>
            <a:r>
              <a:rPr lang="en-US" i="1" dirty="0" smtClean="0"/>
              <a:t> − 2</a:t>
            </a:r>
            <a:r>
              <a:rPr lang="hr-HR" dirty="0" smtClean="0"/>
              <a:t>. Zaustavi iteraciju kada apsolutna vrijednost razlike dva uzastopna rješenja bude manja od </a:t>
            </a:r>
            <a:r>
              <a:rPr lang="hr-HR" dirty="0" err="1" smtClean="0"/>
              <a:t>10</a:t>
            </a:r>
            <a:r>
              <a:rPr lang="hr-HR" baseline="30000" dirty="0" smtClean="0"/>
              <a:t>-4</a:t>
            </a:r>
            <a:r>
              <a:rPr lang="hr-HR" dirty="0" smtClean="0"/>
              <a:t>.</a:t>
            </a:r>
            <a:endParaRPr lang="hr-HR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3048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657600" y="2133600"/>
            <a:ext cx="2895600" cy="228600"/>
            <a:chOff x="457200" y="5105392"/>
            <a:chExt cx="2505364" cy="152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5105392"/>
              <a:ext cx="24288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76839" y="5114636"/>
              <a:ext cx="8572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495800"/>
            <a:ext cx="619573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42441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i="1" dirty="0" smtClean="0">
                <a:solidFill>
                  <a:srgbClr val="FF0000"/>
                </a:solidFill>
              </a:rPr>
              <a:t>REGULA </a:t>
            </a:r>
            <a:r>
              <a:rPr lang="hr-HR" b="1" i="1" dirty="0" err="1" smtClean="0">
                <a:solidFill>
                  <a:srgbClr val="FF0000"/>
                </a:solidFill>
              </a:rPr>
              <a:t>FALSI</a:t>
            </a:r>
            <a:r>
              <a:rPr lang="hr-HR" b="1" dirty="0" smtClean="0">
                <a:solidFill>
                  <a:srgbClr val="FF0000"/>
                </a:solidFill>
              </a:rPr>
              <a:t> – LINEARNA INTERPOLACIJA</a:t>
            </a:r>
            <a:endParaRPr lang="hr-HR" b="1" i="1" dirty="0" smtClean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534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- </a:t>
            </a:r>
            <a:r>
              <a:rPr lang="hr-HR" b="1" dirty="0" smtClean="0"/>
              <a:t>odredimo interval [a,b] </a:t>
            </a:r>
            <a:r>
              <a:rPr lang="hr-HR" dirty="0" smtClean="0"/>
              <a:t>unutar kojeg je </a:t>
            </a:r>
            <a:r>
              <a:rPr lang="hr-HR" b="1" dirty="0" smtClean="0"/>
              <a:t>barem jedna </a:t>
            </a:r>
            <a:r>
              <a:rPr lang="hr-HR" b="1" dirty="0" err="1" smtClean="0"/>
              <a:t>nul</a:t>
            </a:r>
            <a:r>
              <a:rPr lang="hr-HR" b="1" dirty="0" smtClean="0"/>
              <a:t> točka funkcije </a:t>
            </a:r>
            <a:r>
              <a:rPr lang="hr-HR" i="1" dirty="0" smtClean="0"/>
              <a:t>f(x), </a:t>
            </a:r>
            <a:r>
              <a:rPr lang="hr-HR" dirty="0" smtClean="0"/>
              <a:t>odnosno vrijedi </a:t>
            </a:r>
            <a:r>
              <a:rPr lang="hr-HR" b="1" i="1" dirty="0" smtClean="0"/>
              <a:t>f(a)·f(b)&lt;0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ne tražimo </a:t>
            </a:r>
            <a:r>
              <a:rPr lang="hr-HR" dirty="0" err="1" smtClean="0"/>
              <a:t>polovište</a:t>
            </a:r>
            <a:r>
              <a:rPr lang="hr-HR" dirty="0" smtClean="0"/>
              <a:t> intervala kao kod metode </a:t>
            </a:r>
            <a:r>
              <a:rPr lang="hr-HR" dirty="0" err="1" smtClean="0"/>
              <a:t>bisekcije</a:t>
            </a:r>
            <a:r>
              <a:rPr lang="hr-HR" dirty="0" smtClean="0"/>
              <a:t>, nego </a:t>
            </a:r>
            <a:r>
              <a:rPr lang="hr-HR" b="1" dirty="0" smtClean="0"/>
              <a:t>nelinearnu jednadžbu </a:t>
            </a:r>
            <a:r>
              <a:rPr lang="hr-HR" i="1" dirty="0" smtClean="0"/>
              <a:t>f(x) </a:t>
            </a:r>
            <a:r>
              <a:rPr lang="hr-HR" b="1" dirty="0" smtClean="0"/>
              <a:t>aproksimiramo pravcem g(x) </a:t>
            </a:r>
            <a:r>
              <a:rPr lang="hr-HR" dirty="0" smtClean="0"/>
              <a:t>koji prilazi kroz točke (</a:t>
            </a:r>
            <a:r>
              <a:rPr lang="hr-HR" i="1" dirty="0" smtClean="0"/>
              <a:t>a, f(a)</a:t>
            </a:r>
            <a:r>
              <a:rPr lang="hr-HR" dirty="0" smtClean="0"/>
              <a:t>) i </a:t>
            </a:r>
            <a:r>
              <a:rPr lang="hr-HR" i="1" dirty="0" smtClean="0"/>
              <a:t>(b, f(b)</a:t>
            </a:r>
            <a:r>
              <a:rPr lang="hr-HR" dirty="0" smtClean="0"/>
              <a:t>)</a:t>
            </a:r>
            <a:r>
              <a:rPr lang="hr-HR" i="1" dirty="0" smtClean="0"/>
              <a:t> </a:t>
            </a:r>
            <a:r>
              <a:rPr lang="hr-HR" dirty="0" smtClean="0"/>
              <a:t>te </a:t>
            </a:r>
            <a:r>
              <a:rPr lang="hr-HR" b="1" dirty="0" smtClean="0"/>
              <a:t>tražimo </a:t>
            </a:r>
            <a:r>
              <a:rPr lang="hr-HR" b="1" dirty="0" err="1" smtClean="0"/>
              <a:t>nul</a:t>
            </a:r>
            <a:r>
              <a:rPr lang="hr-HR" b="1" dirty="0" smtClean="0"/>
              <a:t>-točku pravca </a:t>
            </a:r>
            <a:r>
              <a:rPr lang="hr-HR" b="1" i="1" dirty="0" smtClean="0"/>
              <a:t>g(x)</a:t>
            </a:r>
            <a:r>
              <a:rPr lang="hr-HR" b="1" dirty="0" smtClean="0"/>
              <a:t> </a:t>
            </a:r>
            <a:r>
              <a:rPr lang="hr-HR" dirty="0" smtClean="0"/>
              <a:t>koju ćemo označiti sa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0</a:t>
            </a:r>
            <a:endParaRPr lang="hr-HR" i="1" baseline="-250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nađeno rješenje predstavlja granicu novog intervala  ([a, </a:t>
            </a:r>
            <a:r>
              <a:rPr lang="hr-HR" dirty="0" err="1" smtClean="0"/>
              <a:t>x</a:t>
            </a:r>
            <a:r>
              <a:rPr lang="hr-HR" baseline="-25000" dirty="0" err="1" smtClean="0"/>
              <a:t>0</a:t>
            </a:r>
            <a:r>
              <a:rPr lang="hr-HR" dirty="0" smtClean="0"/>
              <a:t>] ili  [</a:t>
            </a:r>
            <a:r>
              <a:rPr lang="hr-HR" dirty="0" err="1" smtClean="0"/>
              <a:t>x</a:t>
            </a:r>
            <a:r>
              <a:rPr lang="hr-HR" baseline="-25000" dirty="0" err="1" smtClean="0"/>
              <a:t>0</a:t>
            </a:r>
            <a:r>
              <a:rPr lang="hr-HR" dirty="0" smtClean="0"/>
              <a:t>,b] ) – </a:t>
            </a:r>
            <a:r>
              <a:rPr lang="hr-HR" i="1" dirty="0" smtClean="0"/>
              <a:t>za izbor intervala vidi metodu </a:t>
            </a:r>
            <a:r>
              <a:rPr lang="hr-HR" i="1" dirty="0" err="1" smtClean="0"/>
              <a:t>bisekcije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10000"/>
            <a:ext cx="4195762" cy="278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H="1">
            <a:off x="4267200" y="4304144"/>
            <a:ext cx="3200400" cy="20204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81600" y="5181600"/>
            <a:ext cx="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80344" y="4953000"/>
            <a:ext cx="990600" cy="1447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19072" y="5590308"/>
            <a:ext cx="0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flipH="1">
            <a:off x="723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>
            <a:off x="4514272" y="610523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>
            <a:off x="5163128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362200"/>
            <a:ext cx="3590925" cy="84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685800"/>
            <a:ext cx="42441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i="1" dirty="0" smtClean="0">
                <a:solidFill>
                  <a:srgbClr val="FF0000"/>
                </a:solidFill>
              </a:rPr>
              <a:t>REGULA </a:t>
            </a:r>
            <a:r>
              <a:rPr lang="hr-HR" b="1" i="1" dirty="0" err="1" smtClean="0">
                <a:solidFill>
                  <a:srgbClr val="FF0000"/>
                </a:solidFill>
              </a:rPr>
              <a:t>FALSI</a:t>
            </a:r>
            <a:r>
              <a:rPr lang="hr-HR" b="1" dirty="0" smtClean="0">
                <a:solidFill>
                  <a:srgbClr val="FF0000"/>
                </a:solidFill>
              </a:rPr>
              <a:t> – LINEARNA INTERPOLACIJA</a:t>
            </a:r>
            <a:endParaRPr lang="hr-HR" b="1" i="1" dirty="0" smtClean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1524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pomoću jednadžbe pravca kroz dvije točke i uvjeta </a:t>
            </a:r>
            <a:r>
              <a:rPr lang="hr-HR" i="1" dirty="0" smtClean="0"/>
              <a:t>g(x)=0</a:t>
            </a:r>
            <a:r>
              <a:rPr lang="hr-HR" dirty="0" smtClean="0"/>
              <a:t>, lako se izračuna nova granica intervala - </a:t>
            </a:r>
            <a:r>
              <a:rPr lang="hr-HR" i="1" dirty="0" smtClean="0"/>
              <a:t> </a:t>
            </a:r>
            <a:r>
              <a:rPr lang="hr-HR" b="1" dirty="0" smtClean="0">
                <a:solidFill>
                  <a:srgbClr val="FF0000"/>
                </a:solidFill>
              </a:rPr>
              <a:t>izvod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38400"/>
            <a:ext cx="43243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3810000"/>
            <a:ext cx="20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dirty="0" err="1" smtClean="0"/>
              <a:t>iteracijska</a:t>
            </a:r>
            <a:r>
              <a:rPr lang="hr-HR" dirty="0" smtClean="0"/>
              <a:t> formula: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810000"/>
            <a:ext cx="41052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5486400"/>
            <a:ext cx="8177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kao i kod metode </a:t>
            </a:r>
            <a:r>
              <a:rPr lang="hr-HR" dirty="0" err="1" smtClean="0"/>
              <a:t>bisekcije</a:t>
            </a:r>
            <a:r>
              <a:rPr lang="hr-HR" dirty="0" smtClean="0"/>
              <a:t>, konvergencija je zagarantirana – </a:t>
            </a:r>
            <a:r>
              <a:rPr lang="hr-HR" b="1" dirty="0" smtClean="0"/>
              <a:t>zatvorena metoda</a:t>
            </a:r>
            <a:endParaRPr lang="hr-H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nešto brže konvergira od metode </a:t>
            </a:r>
            <a:r>
              <a:rPr lang="hr-HR" dirty="0" err="1" smtClean="0"/>
              <a:t>bisekcije</a:t>
            </a:r>
            <a:r>
              <a:rPr lang="hr-HR" dirty="0" smtClean="0"/>
              <a:t>, ali ne daje nam direktnu procjenu greške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600200"/>
            <a:ext cx="562109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smtClean="0">
                <a:solidFill>
                  <a:srgbClr val="FF0000"/>
                </a:solidFill>
              </a:rPr>
              <a:t>UVOD</a:t>
            </a:r>
          </a:p>
          <a:p>
            <a:pPr>
              <a:lnSpc>
                <a:spcPct val="150000"/>
              </a:lnSpc>
            </a:pPr>
            <a:r>
              <a:rPr lang="hr-HR" b="1" smtClean="0">
                <a:solidFill>
                  <a:srgbClr val="FF0000"/>
                </a:solidFill>
              </a:rPr>
              <a:t>IZOLACIJA RJEŠENJA</a:t>
            </a:r>
          </a:p>
          <a:p>
            <a:pPr>
              <a:lnSpc>
                <a:spcPct val="150000"/>
              </a:lnSpc>
            </a:pPr>
            <a:r>
              <a:rPr lang="hr-HR" b="1" smtClean="0">
                <a:solidFill>
                  <a:srgbClr val="FF0000"/>
                </a:solidFill>
              </a:rPr>
              <a:t>METODA RASPOLAVLJANJA</a:t>
            </a:r>
          </a:p>
          <a:p>
            <a:pPr>
              <a:lnSpc>
                <a:spcPct val="150000"/>
              </a:lnSpc>
            </a:pPr>
            <a:r>
              <a:rPr lang="hr-HR" b="1" smtClean="0">
                <a:solidFill>
                  <a:srgbClr val="FF0000"/>
                </a:solidFill>
              </a:rPr>
              <a:t>NEWTON-RAPHSONOVA METODA (METODA TANGENTI)</a:t>
            </a:r>
          </a:p>
          <a:p>
            <a:pPr>
              <a:lnSpc>
                <a:spcPct val="150000"/>
              </a:lnSpc>
            </a:pPr>
            <a:r>
              <a:rPr lang="hr-HR" b="1" smtClean="0">
                <a:solidFill>
                  <a:srgbClr val="FF0000"/>
                </a:solidFill>
              </a:rPr>
              <a:t>METODA SEKANTE, METODA REGULA FALSI</a:t>
            </a:r>
          </a:p>
          <a:p>
            <a:pPr>
              <a:lnSpc>
                <a:spcPct val="150000"/>
              </a:lnSpc>
            </a:pPr>
            <a:r>
              <a:rPr lang="hr-HR" b="1" smtClean="0">
                <a:solidFill>
                  <a:srgbClr val="FF0000"/>
                </a:solidFill>
              </a:rPr>
              <a:t>METODA ITERACIJE (METODA UZASTOPNIH PRIBLIŽENJA)</a:t>
            </a:r>
            <a:endParaRPr lang="hr-HR" b="1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143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 3:  Metodom </a:t>
            </a:r>
            <a:r>
              <a:rPr lang="hr-HR" i="1" dirty="0" smtClean="0"/>
              <a:t>regula </a:t>
            </a:r>
            <a:r>
              <a:rPr lang="hr-HR" i="1" dirty="0" err="1" smtClean="0"/>
              <a:t>falsi</a:t>
            </a:r>
            <a:r>
              <a:rPr lang="hr-HR" i="1" dirty="0" smtClean="0"/>
              <a:t> </a:t>
            </a:r>
            <a:r>
              <a:rPr lang="hr-HR" dirty="0" smtClean="0"/>
              <a:t>pronađi pozitivnu </a:t>
            </a:r>
            <a:r>
              <a:rPr lang="hr-HR" dirty="0" err="1" smtClean="0"/>
              <a:t>nul</a:t>
            </a:r>
            <a:r>
              <a:rPr lang="hr-HR" dirty="0" smtClean="0"/>
              <a:t>-točku funkcije </a:t>
            </a:r>
            <a:r>
              <a:rPr lang="en-US" i="1" dirty="0" smtClean="0"/>
              <a:t>f(x) = x</a:t>
            </a:r>
            <a:r>
              <a:rPr lang="hr-HR" i="1" baseline="30000" dirty="0" smtClean="0"/>
              <a:t>2</a:t>
            </a:r>
            <a:r>
              <a:rPr lang="en-US" i="1" dirty="0" smtClean="0"/>
              <a:t> − 2</a:t>
            </a:r>
            <a:r>
              <a:rPr lang="hr-HR" dirty="0" smtClean="0"/>
              <a:t>. Zaustavi iteraciju kada apsolutna vrijednost razlike dva uzastopna rješenja bude manja od </a:t>
            </a:r>
            <a:r>
              <a:rPr lang="hr-HR" dirty="0" err="1" smtClean="0"/>
              <a:t>10</a:t>
            </a:r>
            <a:r>
              <a:rPr lang="hr-HR" baseline="30000" dirty="0" smtClean="0"/>
              <a:t>-4</a:t>
            </a:r>
            <a:r>
              <a:rPr lang="hr-HR" dirty="0" smtClean="0"/>
              <a:t>.</a:t>
            </a:r>
            <a:endParaRPr lang="hr-HR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3048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3657600" y="2133600"/>
            <a:ext cx="2895600" cy="228600"/>
            <a:chOff x="457200" y="5105392"/>
            <a:chExt cx="2505364" cy="152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5105392"/>
              <a:ext cx="24288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76839" y="5114636"/>
              <a:ext cx="8572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1828800" y="609600"/>
            <a:ext cx="42441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i="1" dirty="0" smtClean="0">
                <a:solidFill>
                  <a:srgbClr val="FF0000"/>
                </a:solidFill>
              </a:rPr>
              <a:t>REGULA </a:t>
            </a:r>
            <a:r>
              <a:rPr lang="hr-HR" b="1" i="1" dirty="0" err="1" smtClean="0">
                <a:solidFill>
                  <a:srgbClr val="FF0000"/>
                </a:solidFill>
              </a:rPr>
              <a:t>FALSI</a:t>
            </a:r>
            <a:r>
              <a:rPr lang="hr-HR" b="1" dirty="0" smtClean="0">
                <a:solidFill>
                  <a:srgbClr val="FF0000"/>
                </a:solidFill>
              </a:rPr>
              <a:t> – LINEARNA INTERPOLACIJA</a:t>
            </a:r>
            <a:endParaRPr lang="hr-HR" b="1" i="1" dirty="0" smtClean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438401"/>
            <a:ext cx="1371600" cy="3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429000"/>
            <a:ext cx="492571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381000" y="4495800"/>
            <a:ext cx="8763000" cy="390236"/>
            <a:chOff x="381000" y="4495800"/>
            <a:chExt cx="8763000" cy="39023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" y="4495800"/>
              <a:ext cx="70485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29500" y="4505036"/>
              <a:ext cx="17145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5105400"/>
            <a:ext cx="47720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6324600"/>
            <a:ext cx="15118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09600"/>
            <a:ext cx="42441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i="1" dirty="0" smtClean="0">
                <a:solidFill>
                  <a:srgbClr val="FF0000"/>
                </a:solidFill>
              </a:rPr>
              <a:t>REGULA </a:t>
            </a:r>
            <a:r>
              <a:rPr lang="hr-HR" b="1" i="1" dirty="0" err="1" smtClean="0">
                <a:solidFill>
                  <a:srgbClr val="FF0000"/>
                </a:solidFill>
              </a:rPr>
              <a:t>FALSI</a:t>
            </a:r>
            <a:r>
              <a:rPr lang="hr-HR" b="1" dirty="0" smtClean="0">
                <a:solidFill>
                  <a:srgbClr val="FF0000"/>
                </a:solidFill>
              </a:rPr>
              <a:t> – LINEARNA INTERPOLACIJA</a:t>
            </a:r>
            <a:endParaRPr lang="hr-HR" b="1" i="1" dirty="0" smtClean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1143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 3:  Metodom </a:t>
            </a:r>
            <a:r>
              <a:rPr lang="hr-HR" i="1" dirty="0" smtClean="0"/>
              <a:t>regula </a:t>
            </a:r>
            <a:r>
              <a:rPr lang="hr-HR" i="1" dirty="0" err="1" smtClean="0"/>
              <a:t>falsi</a:t>
            </a:r>
            <a:r>
              <a:rPr lang="hr-HR" i="1" dirty="0" smtClean="0"/>
              <a:t> </a:t>
            </a:r>
            <a:r>
              <a:rPr lang="hr-HR" dirty="0" smtClean="0"/>
              <a:t>pronađi pozitivnu </a:t>
            </a:r>
            <a:r>
              <a:rPr lang="hr-HR" dirty="0" err="1" smtClean="0"/>
              <a:t>nul</a:t>
            </a:r>
            <a:r>
              <a:rPr lang="hr-HR" dirty="0" smtClean="0"/>
              <a:t>-točku funkcije </a:t>
            </a:r>
            <a:r>
              <a:rPr lang="en-US" i="1" dirty="0" smtClean="0"/>
              <a:t>f(x) = x</a:t>
            </a:r>
            <a:r>
              <a:rPr lang="hr-HR" i="1" baseline="30000" dirty="0" smtClean="0"/>
              <a:t>2</a:t>
            </a:r>
            <a:r>
              <a:rPr lang="en-US" i="1" dirty="0" smtClean="0"/>
              <a:t> − 2</a:t>
            </a:r>
            <a:r>
              <a:rPr lang="hr-HR" dirty="0" smtClean="0"/>
              <a:t>. Zaustavi iteraciju kada apsolutna vrijednost razlike dva uzastopna rješenja bude manja od </a:t>
            </a:r>
            <a:r>
              <a:rPr lang="hr-HR" dirty="0" err="1" smtClean="0"/>
              <a:t>10</a:t>
            </a:r>
            <a:r>
              <a:rPr lang="hr-HR" baseline="30000" dirty="0" smtClean="0"/>
              <a:t>-4</a:t>
            </a:r>
            <a:r>
              <a:rPr lang="hr-HR" dirty="0" smtClean="0"/>
              <a:t>.</a:t>
            </a:r>
            <a:endParaRPr lang="hr-HR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784834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342549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NEWTON-</a:t>
            </a:r>
            <a:r>
              <a:rPr lang="hr-HR" b="1" dirty="0" err="1" smtClean="0">
                <a:solidFill>
                  <a:srgbClr val="FF0000"/>
                </a:solidFill>
              </a:rPr>
              <a:t>RAPHSONOVA</a:t>
            </a:r>
            <a:r>
              <a:rPr lang="hr-HR" b="1" dirty="0" smtClean="0">
                <a:solidFill>
                  <a:srgbClr val="FF0000"/>
                </a:solidFill>
              </a:rPr>
              <a:t> METODA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0772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pretpostavimo da smo na neki način </a:t>
            </a:r>
            <a:r>
              <a:rPr lang="hr-HR" b="1" dirty="0" smtClean="0"/>
              <a:t>odredili interval [</a:t>
            </a:r>
            <a:r>
              <a:rPr lang="hr-HR" b="1" i="1" dirty="0" smtClean="0"/>
              <a:t>a,b</a:t>
            </a:r>
            <a:r>
              <a:rPr lang="hr-HR" b="1" dirty="0" smtClean="0"/>
              <a:t>] </a:t>
            </a:r>
            <a:r>
              <a:rPr lang="hr-HR" i="1" dirty="0" smtClean="0"/>
              <a:t>(</a:t>
            </a:r>
            <a:r>
              <a:rPr lang="hr-HR" i="1" dirty="0" err="1" smtClean="0"/>
              <a:t>npr</a:t>
            </a:r>
            <a:r>
              <a:rPr lang="hr-HR" i="1" dirty="0" smtClean="0"/>
              <a:t>. u računalnoj kemiji je to recimo kristalna struktura uzeta kao početna struktura!)</a:t>
            </a:r>
            <a:r>
              <a:rPr lang="hr-HR" dirty="0" smtClean="0"/>
              <a:t> u kome se nalazi </a:t>
            </a:r>
            <a:r>
              <a:rPr lang="hr-HR" dirty="0" err="1" smtClean="0"/>
              <a:t>nul</a:t>
            </a:r>
            <a:r>
              <a:rPr lang="hr-HR" dirty="0" smtClean="0"/>
              <a:t>-točka funkcije </a:t>
            </a:r>
            <a:r>
              <a:rPr lang="hr-HR" i="1" dirty="0" smtClean="0"/>
              <a:t>f(x)</a:t>
            </a:r>
            <a:r>
              <a:rPr lang="hr-HR" dirty="0" smtClean="0"/>
              <a:t>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nadalje, pretpostavimo da su </a:t>
            </a:r>
            <a:r>
              <a:rPr lang="hr-HR" b="1" dirty="0" smtClean="0"/>
              <a:t>prva i druga derivacija funkcije definirane </a:t>
            </a:r>
            <a:r>
              <a:rPr lang="hr-HR" dirty="0" smtClean="0"/>
              <a:t>u tom intervalu i imaju isti predznak za </a:t>
            </a:r>
            <a:r>
              <a:rPr lang="hr-HR" i="1" dirty="0" smtClean="0"/>
              <a:t>a ≤ x ≥ b, </a:t>
            </a:r>
            <a:r>
              <a:rPr lang="hr-HR" dirty="0" smtClean="0"/>
              <a:t>pa tako i za točku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0</a:t>
            </a:r>
            <a:r>
              <a:rPr lang="hr-HR" i="1" baseline="-25000" dirty="0" smtClean="0"/>
              <a:t> </a:t>
            </a:r>
            <a:r>
              <a:rPr lang="hr-HR" dirty="0" smtClean="0"/>
              <a:t>vrijedi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i="1" dirty="0" smtClean="0"/>
              <a:t> </a:t>
            </a:r>
            <a:r>
              <a:rPr lang="hr-HR" dirty="0" smtClean="0"/>
              <a:t>izaberemo početnu točku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0</a:t>
            </a:r>
            <a:r>
              <a:rPr lang="hr-HR" i="1" baseline="-25000" dirty="0" smtClean="0"/>
              <a:t> </a:t>
            </a:r>
            <a:r>
              <a:rPr lang="hr-HR" i="1" dirty="0" smtClean="0"/>
              <a:t> </a:t>
            </a:r>
            <a:r>
              <a:rPr lang="hr-HR" dirty="0" smtClean="0"/>
              <a:t>te razvijemo funkciju u </a:t>
            </a:r>
            <a:r>
              <a:rPr lang="hr-HR" b="1" dirty="0" err="1" smtClean="0">
                <a:solidFill>
                  <a:srgbClr val="FF0000"/>
                </a:solidFill>
              </a:rPr>
              <a:t>Taylorov</a:t>
            </a:r>
            <a:r>
              <a:rPr lang="hr-HR" b="1" dirty="0" smtClean="0">
                <a:solidFill>
                  <a:srgbClr val="FF0000"/>
                </a:solidFill>
              </a:rPr>
              <a:t> red </a:t>
            </a:r>
            <a:r>
              <a:rPr lang="hr-HR" dirty="0" smtClean="0"/>
              <a:t>oko točke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0</a:t>
            </a:r>
            <a:r>
              <a:rPr lang="hr-HR" dirty="0" smtClean="0"/>
              <a:t> te zadržimo samo linearni član:</a:t>
            </a:r>
            <a:r>
              <a:rPr lang="hr-HR" i="1" baseline="-25000" dirty="0" smtClean="0"/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95800"/>
            <a:ext cx="3714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52578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 dobivenu funkciju izjednačimo s nulom</a:t>
            </a:r>
          </a:p>
          <a:p>
            <a:pPr>
              <a:buFontTx/>
              <a:buChar char="-"/>
            </a:pPr>
            <a:r>
              <a:rPr lang="hr-HR" b="1" dirty="0" smtClean="0"/>
              <a:t> tako dobivena funkcija (izjednačavanjem s nulom) predstavlja tangentu na graf funkcije </a:t>
            </a:r>
            <a:r>
              <a:rPr lang="hr-HR" b="1" i="1" dirty="0" smtClean="0"/>
              <a:t>f(x)</a:t>
            </a:r>
            <a:r>
              <a:rPr lang="hr-HR" b="1" dirty="0" smtClean="0"/>
              <a:t> u točki </a:t>
            </a:r>
            <a:r>
              <a:rPr lang="hr-HR" b="1" i="1" dirty="0" err="1" smtClean="0"/>
              <a:t>x</a:t>
            </a:r>
            <a:r>
              <a:rPr lang="hr-HR" b="1" i="1" baseline="-25000" dirty="0" err="1" smtClean="0"/>
              <a:t>0</a:t>
            </a:r>
            <a:endParaRPr lang="en-US" baseline="-25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200400"/>
            <a:ext cx="2209800" cy="44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6248400"/>
            <a:ext cx="297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Slika – na slijedećem </a:t>
            </a:r>
            <a:r>
              <a:rPr lang="hr-HR" dirty="0" err="1" smtClean="0"/>
              <a:t>slideu</a:t>
            </a:r>
            <a:r>
              <a:rPr lang="hr-HR" dirty="0" smtClean="0"/>
              <a:t>!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342549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NEWTON-</a:t>
            </a:r>
            <a:r>
              <a:rPr lang="hr-HR" b="1" dirty="0" err="1" smtClean="0">
                <a:solidFill>
                  <a:srgbClr val="FF0000"/>
                </a:solidFill>
              </a:rPr>
              <a:t>RAPHSONOVA</a:t>
            </a:r>
            <a:r>
              <a:rPr lang="hr-HR" b="1" dirty="0" smtClean="0">
                <a:solidFill>
                  <a:srgbClr val="FF0000"/>
                </a:solidFill>
              </a:rPr>
              <a:t> METODA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00200"/>
            <a:ext cx="4695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2590800" cy="234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4953000"/>
            <a:ext cx="87630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kao prvu aproksimaciju rješenja </a:t>
            </a:r>
            <a:r>
              <a:rPr lang="hr-HR" dirty="0" err="1" smtClean="0"/>
              <a:t>nul</a:t>
            </a:r>
            <a:r>
              <a:rPr lang="hr-HR" dirty="0" smtClean="0"/>
              <a:t>-točke uzmemo sjecište tangente s </a:t>
            </a:r>
            <a:r>
              <a:rPr lang="hr-HR" i="1" dirty="0" smtClean="0"/>
              <a:t>x</a:t>
            </a:r>
            <a:r>
              <a:rPr lang="hr-HR" dirty="0" smtClean="0"/>
              <a:t>-osi, odnosno tražimo </a:t>
            </a:r>
            <a:r>
              <a:rPr lang="hr-HR" dirty="0" err="1" smtClean="0"/>
              <a:t>nul</a:t>
            </a:r>
            <a:r>
              <a:rPr lang="hr-HR" dirty="0" smtClean="0"/>
              <a:t>-točku pravca koji predstavlja tangentu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tu točku nazivamo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1</a:t>
            </a:r>
            <a:r>
              <a:rPr lang="hr-HR" dirty="0" smtClean="0"/>
              <a:t> i tražimo ju po formuli: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715000"/>
            <a:ext cx="24860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H="1">
            <a:off x="2048164" y="1981200"/>
            <a:ext cx="704272" cy="182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105892" y="332509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52600" y="2475344"/>
            <a:ext cx="1066800" cy="129540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574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64148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IZVOD 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342549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NEWTON-</a:t>
            </a:r>
            <a:r>
              <a:rPr lang="hr-HR" b="1" dirty="0" err="1" smtClean="0">
                <a:solidFill>
                  <a:srgbClr val="FF0000"/>
                </a:solidFill>
              </a:rPr>
              <a:t>RAPHSONOVA</a:t>
            </a:r>
            <a:r>
              <a:rPr lang="hr-HR" b="1" dirty="0" smtClean="0">
                <a:solidFill>
                  <a:srgbClr val="FF0000"/>
                </a:solidFill>
              </a:rPr>
              <a:t> METODA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3810000" cy="247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447800"/>
            <a:ext cx="679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dobivena točka</a:t>
            </a:r>
            <a:r>
              <a:rPr lang="hr-HR" i="1" dirty="0" smtClean="0"/>
              <a:t>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1</a:t>
            </a:r>
            <a:r>
              <a:rPr lang="hr-HR" i="1" dirty="0" smtClean="0"/>
              <a:t> </a:t>
            </a:r>
            <a:r>
              <a:rPr lang="hr-HR" dirty="0" smtClean="0"/>
              <a:t>koristi se kao početna u slijedećem koraku iteracije: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029200"/>
            <a:ext cx="292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općenito, koristimo formulu: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562600"/>
            <a:ext cx="4352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342549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NEWTON-</a:t>
            </a:r>
            <a:r>
              <a:rPr lang="hr-HR" b="1" dirty="0" err="1" smtClean="0">
                <a:solidFill>
                  <a:srgbClr val="FF0000"/>
                </a:solidFill>
              </a:rPr>
              <a:t>RAPHSONOVA</a:t>
            </a:r>
            <a:r>
              <a:rPr lang="hr-HR" b="1" dirty="0" smtClean="0">
                <a:solidFill>
                  <a:srgbClr val="FF0000"/>
                </a:solidFill>
              </a:rPr>
              <a:t> METODA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6324600" cy="125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7391400" cy="354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 4:  Newton-</a:t>
            </a:r>
            <a:r>
              <a:rPr lang="hr-HR" dirty="0" err="1" smtClean="0"/>
              <a:t>Raphsonovom</a:t>
            </a:r>
            <a:r>
              <a:rPr lang="hr-HR" dirty="0" smtClean="0"/>
              <a:t> metodom pronađi pozitivnu </a:t>
            </a:r>
            <a:r>
              <a:rPr lang="hr-HR" dirty="0" err="1" smtClean="0"/>
              <a:t>nul</a:t>
            </a:r>
            <a:r>
              <a:rPr lang="hr-HR" dirty="0" smtClean="0"/>
              <a:t>-točku funkcije </a:t>
            </a:r>
            <a:r>
              <a:rPr lang="en-US" i="1" dirty="0" smtClean="0"/>
              <a:t>f(x) = x</a:t>
            </a:r>
            <a:r>
              <a:rPr lang="hr-HR" i="1" baseline="30000" dirty="0" smtClean="0"/>
              <a:t>2</a:t>
            </a:r>
            <a:r>
              <a:rPr lang="en-US" i="1" dirty="0" smtClean="0"/>
              <a:t> − 2</a:t>
            </a:r>
            <a:r>
              <a:rPr lang="hr-HR" dirty="0" smtClean="0"/>
              <a:t>. Zaustavi iteraciju kada apsolutna vrijednost razlike dva uzastopna rješenja bude manja od </a:t>
            </a:r>
            <a:r>
              <a:rPr lang="hr-HR" dirty="0" err="1" smtClean="0"/>
              <a:t>10</a:t>
            </a:r>
            <a:r>
              <a:rPr lang="hr-HR" baseline="30000" dirty="0" smtClean="0"/>
              <a:t>-4</a:t>
            </a:r>
            <a:r>
              <a:rPr lang="hr-HR" dirty="0" smtClean="0"/>
              <a:t>.</a:t>
            </a:r>
            <a:endParaRPr lang="hr-HR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1412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24860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2819400"/>
            <a:ext cx="762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</a:t>
            </a:r>
            <a:r>
              <a:rPr lang="hr-HR" i="1" dirty="0" smtClean="0"/>
              <a:t> s obzirom da je rješenje jednadžbe √2, uzet ćemo kao prvu aproksimaciju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0</a:t>
            </a:r>
            <a:r>
              <a:rPr lang="hr-HR" i="1" dirty="0" smtClean="0"/>
              <a:t>=3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429000"/>
            <a:ext cx="4419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724400"/>
            <a:ext cx="345145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52435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NEWTON-</a:t>
            </a:r>
            <a:r>
              <a:rPr lang="hr-HR" b="1" dirty="0" err="1" smtClean="0">
                <a:solidFill>
                  <a:srgbClr val="FF0000"/>
                </a:solidFill>
              </a:rPr>
              <a:t>RAPHSONOVA</a:t>
            </a:r>
            <a:r>
              <a:rPr lang="hr-HR" b="1" dirty="0" smtClean="0">
                <a:solidFill>
                  <a:srgbClr val="FF0000"/>
                </a:solidFill>
              </a:rPr>
              <a:t> METODA – 1. MODIFIKACIJA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68680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kod nekih funkcija je računanje vrijednosti prve derivacije funkcije u nekoj točki vrlo zahtjevno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u slučaju takvih funkcija koristi se 1. modifikacija N.-R. metode, koja se bazira na aproksimaciji: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3952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581400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tako </a:t>
            </a:r>
            <a:r>
              <a:rPr lang="hr-HR" dirty="0" err="1" smtClean="0"/>
              <a:t>iteracijska</a:t>
            </a:r>
            <a:r>
              <a:rPr lang="hr-HR" dirty="0" smtClean="0"/>
              <a:t> formula postaje: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038600"/>
            <a:ext cx="23336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4800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na ovaj način nije potrebno računati vrijednost prve derivacije funkcije u svakom </a:t>
            </a:r>
            <a:r>
              <a:rPr lang="hr-HR" dirty="0" err="1" smtClean="0"/>
              <a:t>iteracijskom</a:t>
            </a:r>
            <a:r>
              <a:rPr lang="hr-HR" dirty="0" smtClean="0"/>
              <a:t> koraku, već samo u prvom </a:t>
            </a:r>
            <a:r>
              <a:rPr lang="hr-HR" dirty="0" err="1" smtClean="0"/>
              <a:t>iteracijskom</a:t>
            </a:r>
            <a:r>
              <a:rPr lang="hr-HR" dirty="0" smtClean="0"/>
              <a:t> koraku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ovaj algoritam </a:t>
            </a:r>
            <a:r>
              <a:rPr lang="hr-HR" b="1" dirty="0" smtClean="0"/>
              <a:t>sporije</a:t>
            </a:r>
            <a:r>
              <a:rPr lang="hr-HR" dirty="0" smtClean="0"/>
              <a:t> </a:t>
            </a:r>
            <a:r>
              <a:rPr lang="hr-HR" b="1" dirty="0" smtClean="0"/>
              <a:t>konvergira</a:t>
            </a:r>
            <a:r>
              <a:rPr lang="hr-HR" dirty="0" smtClean="0"/>
              <a:t> od klasične N-R metode, ali je </a:t>
            </a:r>
            <a:r>
              <a:rPr lang="hr-HR" b="1" dirty="0" smtClean="0"/>
              <a:t>računski manje zahtjevan</a:t>
            </a:r>
            <a:r>
              <a:rPr lang="hr-HR" dirty="0" smtClean="0"/>
              <a:t>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1681163"/>
            <a:ext cx="59721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685800"/>
            <a:ext cx="52435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NEWTON-</a:t>
            </a:r>
            <a:r>
              <a:rPr lang="hr-HR" b="1" dirty="0" err="1" smtClean="0">
                <a:solidFill>
                  <a:srgbClr val="FF0000"/>
                </a:solidFill>
              </a:rPr>
              <a:t>RAPHSONOVA</a:t>
            </a:r>
            <a:r>
              <a:rPr lang="hr-HR" b="1" dirty="0" smtClean="0">
                <a:solidFill>
                  <a:srgbClr val="FF0000"/>
                </a:solidFill>
              </a:rPr>
              <a:t> METODA – 1. MODIFIKACIJA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867400"/>
            <a:ext cx="184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 </a:t>
            </a:r>
            <a:r>
              <a:rPr lang="hr-HR" dirty="0" err="1" smtClean="0"/>
              <a:t>iteracijski</a:t>
            </a:r>
            <a:r>
              <a:rPr lang="hr-HR" dirty="0" smtClean="0"/>
              <a:t> kriterij: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867400"/>
            <a:ext cx="5124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 5:  prvom modifikacijom Newton-</a:t>
            </a:r>
            <a:r>
              <a:rPr lang="hr-HR" dirty="0" err="1" smtClean="0"/>
              <a:t>Raphsonove</a:t>
            </a:r>
            <a:r>
              <a:rPr lang="hr-HR" dirty="0" smtClean="0"/>
              <a:t> metode pronađi pozitivnu </a:t>
            </a:r>
            <a:r>
              <a:rPr lang="hr-HR" dirty="0" err="1" smtClean="0"/>
              <a:t>nul</a:t>
            </a:r>
            <a:r>
              <a:rPr lang="hr-HR" dirty="0" smtClean="0"/>
              <a:t>-točku funkcije </a:t>
            </a:r>
            <a:r>
              <a:rPr lang="en-US" i="1" dirty="0" smtClean="0"/>
              <a:t>f(x) = x</a:t>
            </a:r>
            <a:r>
              <a:rPr lang="hr-HR" i="1" baseline="30000" dirty="0" smtClean="0"/>
              <a:t>2</a:t>
            </a:r>
            <a:r>
              <a:rPr lang="en-US" i="1" dirty="0" smtClean="0"/>
              <a:t> − 2</a:t>
            </a:r>
            <a:r>
              <a:rPr lang="hr-HR" dirty="0" smtClean="0"/>
              <a:t>. Zaustavi iteraciju kada apsolutna vrijednost razlike dva uzastopna rješenja bude manja od </a:t>
            </a:r>
            <a:r>
              <a:rPr lang="hr-HR" dirty="0" err="1" smtClean="0"/>
              <a:t>10</a:t>
            </a:r>
            <a:r>
              <a:rPr lang="hr-HR" baseline="30000" dirty="0" smtClean="0"/>
              <a:t>-4</a:t>
            </a:r>
            <a:r>
              <a:rPr lang="hr-HR" dirty="0" smtClean="0"/>
              <a:t>.</a:t>
            </a:r>
            <a:endParaRPr lang="hr-HR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1412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24860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2819400"/>
            <a:ext cx="762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</a:t>
            </a:r>
            <a:r>
              <a:rPr lang="hr-HR" i="1" dirty="0" smtClean="0"/>
              <a:t> s obzirom da je rješenje jednadžbe √2, uzet ćemo kao prvu aproksimaciju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0</a:t>
            </a:r>
            <a:r>
              <a:rPr lang="hr-HR" i="1" dirty="0" smtClean="0"/>
              <a:t>=3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0574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2286000"/>
            <a:ext cx="453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sada ćemo u svakom koraku koristiti formulu: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429000"/>
            <a:ext cx="43719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495800"/>
            <a:ext cx="296000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685800"/>
            <a:ext cx="76848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00B0F0"/>
                </a:solidFill>
              </a:rPr>
              <a:t>UVOD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524000"/>
            <a:ext cx="77724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i="1" dirty="0" smtClean="0">
                <a:latin typeface="Euclid-Italic"/>
              </a:rPr>
              <a:t> </a:t>
            </a:r>
            <a:r>
              <a:rPr lang="hr-HR" b="1" dirty="0" smtClean="0">
                <a:solidFill>
                  <a:srgbClr val="FF0000"/>
                </a:solidFill>
                <a:latin typeface="TrebuchetMS"/>
              </a:rPr>
              <a:t>analitičko</a:t>
            </a:r>
            <a:r>
              <a:rPr lang="hr-HR" dirty="0" smtClean="0">
                <a:solidFill>
                  <a:prstClr val="black"/>
                </a:solidFill>
                <a:latin typeface="TrebuchetMS"/>
              </a:rPr>
              <a:t> i </a:t>
            </a:r>
            <a:r>
              <a:rPr lang="hr-HR" b="1" dirty="0" smtClean="0">
                <a:solidFill>
                  <a:srgbClr val="FF0000"/>
                </a:solidFill>
                <a:latin typeface="TrebuchetMS"/>
              </a:rPr>
              <a:t>numeričko</a:t>
            </a:r>
            <a:r>
              <a:rPr lang="hr-HR" dirty="0" smtClean="0">
                <a:solidFill>
                  <a:prstClr val="black"/>
                </a:solidFill>
                <a:latin typeface="TrebuchetMS"/>
              </a:rPr>
              <a:t> rješenje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b="1" baseline="0" dirty="0" smtClean="0">
                <a:solidFill>
                  <a:srgbClr val="00B0F0"/>
                </a:solidFill>
                <a:latin typeface="TrebuchetMS"/>
              </a:rPr>
              <a:t>- linearna jednadžba </a:t>
            </a:r>
            <a:r>
              <a:rPr lang="hr-HR" baseline="0" dirty="0" smtClean="0">
                <a:latin typeface="TrebuchetMS"/>
              </a:rPr>
              <a:t>je jednadžba u kojoj je svaki član ili konstantan ili je jednak produktu konstante s </a:t>
            </a:r>
            <a:r>
              <a:rPr lang="hr-HR" b="1" baseline="0" dirty="0" smtClean="0">
                <a:latin typeface="TrebuchetMS"/>
              </a:rPr>
              <a:t>prvom potencijom varijable</a:t>
            </a:r>
          </a:p>
          <a:p>
            <a:pPr>
              <a:lnSpc>
                <a:spcPct val="150000"/>
              </a:lnSpc>
            </a:pPr>
            <a:r>
              <a:rPr lang="hr-HR" baseline="0" dirty="0" smtClean="0">
                <a:latin typeface="TrebuchetMS"/>
              </a:rPr>
              <a:t>- takva jednadžba ekvivalenta je izjednačavanju polinoma prvog</a:t>
            </a:r>
          </a:p>
          <a:p>
            <a:pPr>
              <a:lnSpc>
                <a:spcPct val="150000"/>
              </a:lnSpc>
            </a:pPr>
            <a:r>
              <a:rPr lang="hr-HR" baseline="0" dirty="0" smtClean="0">
                <a:latin typeface="TrebuchetMS"/>
              </a:rPr>
              <a:t>stupnja s nulom</a:t>
            </a:r>
          </a:p>
          <a:p>
            <a:pPr>
              <a:lnSpc>
                <a:spcPct val="150000"/>
              </a:lnSpc>
            </a:pPr>
            <a:r>
              <a:rPr lang="hr-HR" baseline="0" dirty="0" smtClean="0">
                <a:latin typeface="TrebuchetMS"/>
              </a:rPr>
              <a:t>- naziva se linearnom jer predstavlja </a:t>
            </a:r>
            <a:r>
              <a:rPr lang="hr-HR" b="1" baseline="0" dirty="0" smtClean="0">
                <a:solidFill>
                  <a:srgbClr val="00B0F0"/>
                </a:solidFill>
                <a:latin typeface="TrebuchetMS"/>
              </a:rPr>
              <a:t>pravac</a:t>
            </a:r>
            <a:r>
              <a:rPr lang="hr-HR" baseline="0" dirty="0" smtClean="0">
                <a:latin typeface="TrebuchetMS"/>
              </a:rPr>
              <a:t> u </a:t>
            </a:r>
            <a:r>
              <a:rPr lang="hr-HR" baseline="0" dirty="0" err="1" smtClean="0">
                <a:latin typeface="TrebuchetMS"/>
              </a:rPr>
              <a:t>Cartesiusovom</a:t>
            </a:r>
            <a:endParaRPr lang="hr-HR" baseline="0" dirty="0" smtClean="0">
              <a:latin typeface="TrebuchetMS"/>
            </a:endParaRPr>
          </a:p>
          <a:p>
            <a:pPr>
              <a:lnSpc>
                <a:spcPct val="150000"/>
              </a:lnSpc>
            </a:pPr>
            <a:r>
              <a:rPr lang="hr-HR" baseline="0" dirty="0" smtClean="0">
                <a:latin typeface="TrebuchetMS"/>
              </a:rPr>
              <a:t>koordinatnom sustavu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baseline="0" dirty="0" smtClean="0">
                <a:latin typeface="TrebuchetMS"/>
              </a:rPr>
              <a:t> uobičajeni oblik linearne jednadžbe je: </a:t>
            </a:r>
            <a:r>
              <a:rPr lang="hr-HR" sz="2000" i="1" baseline="0" dirty="0" smtClean="0">
                <a:latin typeface="Euclid-Italic"/>
              </a:rPr>
              <a:t>y </a:t>
            </a:r>
            <a:r>
              <a:rPr lang="hr-HR" sz="2000" i="1" baseline="0" dirty="0" smtClean="0">
                <a:latin typeface="EuclidSymbol"/>
              </a:rPr>
              <a:t>= </a:t>
            </a:r>
            <a:r>
              <a:rPr lang="hr-HR" sz="2000" i="1" baseline="0" dirty="0" err="1" smtClean="0">
                <a:latin typeface="Euclid-Italic"/>
              </a:rPr>
              <a:t>ax</a:t>
            </a:r>
            <a:r>
              <a:rPr lang="hr-HR" sz="2000" i="1" baseline="0" dirty="0" smtClean="0">
                <a:latin typeface="Euclid-Italic"/>
              </a:rPr>
              <a:t> </a:t>
            </a:r>
            <a:r>
              <a:rPr lang="hr-HR" sz="2000" i="1" baseline="0" dirty="0" smtClean="0">
                <a:latin typeface="EuclidSymbol"/>
              </a:rPr>
              <a:t>+</a:t>
            </a:r>
            <a:r>
              <a:rPr lang="hr-HR" sz="2000" i="1" baseline="0" dirty="0" smtClean="0">
                <a:latin typeface="Euclid-Italic"/>
              </a:rPr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685553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err="1" smtClean="0">
                <a:solidFill>
                  <a:srgbClr val="FF0000"/>
                </a:solidFill>
              </a:rPr>
              <a:t>MEDIFICIRANA</a:t>
            </a:r>
            <a:r>
              <a:rPr lang="hr-HR" b="1" dirty="0" smtClean="0">
                <a:solidFill>
                  <a:srgbClr val="FF0000"/>
                </a:solidFill>
              </a:rPr>
              <a:t> NEWTON-</a:t>
            </a:r>
            <a:r>
              <a:rPr lang="hr-HR" b="1" dirty="0" err="1" smtClean="0">
                <a:solidFill>
                  <a:srgbClr val="FF0000"/>
                </a:solidFill>
              </a:rPr>
              <a:t>RAPHSONOVA</a:t>
            </a:r>
            <a:r>
              <a:rPr lang="hr-HR" b="1" dirty="0" smtClean="0">
                <a:solidFill>
                  <a:srgbClr val="FF0000"/>
                </a:solidFill>
              </a:rPr>
              <a:t> METODA – </a:t>
            </a:r>
            <a:r>
              <a:rPr lang="hr-HR" b="1" dirty="0" err="1" smtClean="0">
                <a:solidFill>
                  <a:srgbClr val="FF0000"/>
                </a:solidFill>
              </a:rPr>
              <a:t>METODA</a:t>
            </a:r>
            <a:r>
              <a:rPr lang="hr-HR" b="1" dirty="0" smtClean="0">
                <a:solidFill>
                  <a:srgbClr val="FF0000"/>
                </a:solidFill>
              </a:rPr>
              <a:t> SEKANTI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15340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s obzirom da kod </a:t>
            </a:r>
            <a:r>
              <a:rPr lang="hr-HR" dirty="0" err="1" smtClean="0"/>
              <a:t>N.R</a:t>
            </a:r>
            <a:r>
              <a:rPr lang="hr-HR" dirty="0" smtClean="0"/>
              <a:t>. metode računamo i vrijednost funkcije i vrijednost prve derivacije u svakom </a:t>
            </a:r>
            <a:r>
              <a:rPr lang="hr-HR" dirty="0" err="1" smtClean="0"/>
              <a:t>iteracijskom</a:t>
            </a:r>
            <a:r>
              <a:rPr lang="hr-HR" dirty="0" smtClean="0"/>
              <a:t> koraku, može biti otežavajuća okolnost u nekim slučajevima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u tim slučajevi koriste se različite modifikacije </a:t>
            </a:r>
            <a:r>
              <a:rPr lang="hr-HR" dirty="0" err="1" smtClean="0"/>
              <a:t>N.R</a:t>
            </a:r>
            <a:r>
              <a:rPr lang="hr-HR" dirty="0" smtClean="0"/>
              <a:t>. metode, jedna od njih je i </a:t>
            </a:r>
            <a:r>
              <a:rPr lang="hr-HR" b="1" dirty="0" smtClean="0"/>
              <a:t>metoda sekanti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200400"/>
            <a:ext cx="8077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pretpostavimo da smo na neki način odredili interval [</a:t>
            </a:r>
            <a:r>
              <a:rPr lang="hr-HR" i="1" dirty="0" smtClean="0"/>
              <a:t>a,b</a:t>
            </a:r>
            <a:r>
              <a:rPr lang="hr-HR" dirty="0" smtClean="0"/>
              <a:t>] u kome se može, ali i ne mora nalaziti </a:t>
            </a:r>
            <a:r>
              <a:rPr lang="hr-HR" dirty="0" err="1" smtClean="0"/>
              <a:t>nul</a:t>
            </a:r>
            <a:r>
              <a:rPr lang="hr-HR" dirty="0" smtClean="0"/>
              <a:t>-točka funkcije </a:t>
            </a:r>
            <a:r>
              <a:rPr lang="hr-HR" i="1" dirty="0" smtClean="0"/>
              <a:t>f(x)</a:t>
            </a:r>
            <a:r>
              <a:rPr lang="hr-HR" dirty="0" smtClean="0"/>
              <a:t>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potrebne su </a:t>
            </a:r>
            <a:r>
              <a:rPr lang="hr-HR" b="1" dirty="0" smtClean="0"/>
              <a:t>dvije</a:t>
            </a:r>
            <a:r>
              <a:rPr lang="hr-HR" dirty="0" smtClean="0"/>
              <a:t> početne aproksimacije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povučemo sekantu kroz te dvije točke (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0</a:t>
            </a:r>
            <a:r>
              <a:rPr lang="hr-HR" dirty="0" smtClean="0"/>
              <a:t>, f(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0</a:t>
            </a:r>
            <a:r>
              <a:rPr lang="hr-HR" dirty="0" smtClean="0"/>
              <a:t>) i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1</a:t>
            </a:r>
            <a:r>
              <a:rPr lang="hr-HR" dirty="0" smtClean="0"/>
              <a:t>, f(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1</a:t>
            </a:r>
            <a:r>
              <a:rPr lang="hr-HR" dirty="0" smtClean="0"/>
              <a:t>))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sjecište sekante s osi </a:t>
            </a:r>
            <a:r>
              <a:rPr lang="hr-HR" i="1" dirty="0" smtClean="0"/>
              <a:t>x</a:t>
            </a:r>
            <a:r>
              <a:rPr lang="hr-HR" dirty="0" smtClean="0"/>
              <a:t> daje nam slijedeću aproksimaciju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2</a:t>
            </a:r>
            <a:endParaRPr lang="hr-HR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0"/>
            <a:ext cx="2714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6477000"/>
            <a:ext cx="139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uvjet je da 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257925"/>
            <a:ext cx="1600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762000"/>
            <a:ext cx="685553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err="1" smtClean="0">
                <a:solidFill>
                  <a:srgbClr val="FF0000"/>
                </a:solidFill>
              </a:rPr>
              <a:t>MEDIFICIRANA</a:t>
            </a:r>
            <a:r>
              <a:rPr lang="hr-HR" b="1" dirty="0" smtClean="0">
                <a:solidFill>
                  <a:srgbClr val="FF0000"/>
                </a:solidFill>
              </a:rPr>
              <a:t> NEWTON-</a:t>
            </a:r>
            <a:r>
              <a:rPr lang="hr-HR" b="1" dirty="0" err="1" smtClean="0">
                <a:solidFill>
                  <a:srgbClr val="FF0000"/>
                </a:solidFill>
              </a:rPr>
              <a:t>RAPHSONOVA</a:t>
            </a:r>
            <a:r>
              <a:rPr lang="hr-HR" b="1" dirty="0" smtClean="0">
                <a:solidFill>
                  <a:srgbClr val="FF0000"/>
                </a:solidFill>
              </a:rPr>
              <a:t> METODA – </a:t>
            </a:r>
            <a:r>
              <a:rPr lang="hr-HR" b="1" dirty="0" err="1" smtClean="0">
                <a:solidFill>
                  <a:srgbClr val="FF0000"/>
                </a:solidFill>
              </a:rPr>
              <a:t>METODA</a:t>
            </a:r>
            <a:r>
              <a:rPr lang="hr-HR" b="1" dirty="0" smtClean="0">
                <a:solidFill>
                  <a:srgbClr val="FF0000"/>
                </a:solidFill>
              </a:rPr>
              <a:t> SEKANTI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197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općenita formula: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534025"/>
            <a:ext cx="7896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71600"/>
            <a:ext cx="4462462" cy="27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4419600"/>
            <a:ext cx="680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linearno konvergira te se može smatrati i varijantom metode </a:t>
            </a:r>
            <a:r>
              <a:rPr lang="hr-HR" dirty="0" err="1" smtClean="0"/>
              <a:t>bisekcije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48600" y="5029200"/>
            <a:ext cx="78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IZVOD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 6:  Metodom sekanti pronađi pozitivnu </a:t>
            </a:r>
            <a:r>
              <a:rPr lang="hr-HR" dirty="0" err="1" smtClean="0"/>
              <a:t>nul</a:t>
            </a:r>
            <a:r>
              <a:rPr lang="hr-HR" dirty="0" smtClean="0"/>
              <a:t>-točku funkcije </a:t>
            </a:r>
            <a:r>
              <a:rPr lang="en-US" i="1" dirty="0" smtClean="0"/>
              <a:t>f(x) = x</a:t>
            </a:r>
            <a:r>
              <a:rPr lang="hr-HR" i="1" baseline="30000" dirty="0" smtClean="0"/>
              <a:t>2</a:t>
            </a:r>
            <a:r>
              <a:rPr lang="en-US" i="1" dirty="0" smtClean="0"/>
              <a:t> − 2</a:t>
            </a:r>
            <a:r>
              <a:rPr lang="hr-HR" dirty="0" smtClean="0"/>
              <a:t>. Zaustavi iteraciju kada apsolutna vrijednost razlike dva uzastopna rješenja bude manja od </a:t>
            </a:r>
            <a:r>
              <a:rPr lang="hr-HR" dirty="0" err="1" smtClean="0"/>
              <a:t>10</a:t>
            </a:r>
            <a:r>
              <a:rPr lang="hr-HR" baseline="30000" dirty="0" smtClean="0"/>
              <a:t>-4</a:t>
            </a:r>
            <a:r>
              <a:rPr lang="hr-HR" dirty="0" smtClean="0"/>
              <a:t>.</a:t>
            </a:r>
            <a:endParaRPr lang="hr-HR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1219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</a:t>
            </a:r>
            <a:r>
              <a:rPr lang="hr-HR" i="1" dirty="0" smtClean="0"/>
              <a:t> kao početne aproksimacije uzet ćemo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0</a:t>
            </a:r>
            <a:r>
              <a:rPr lang="hr-HR" i="1" dirty="0" smtClean="0"/>
              <a:t>=4 i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1</a:t>
            </a:r>
            <a:r>
              <a:rPr lang="hr-HR" i="1" dirty="0" smtClean="0"/>
              <a:t>=3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4314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588282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685800"/>
            <a:ext cx="56210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METODA ITERACIJE (METODA UZASTOPNIH </a:t>
            </a:r>
            <a:r>
              <a:rPr lang="hr-HR" b="1" dirty="0" err="1" smtClean="0">
                <a:solidFill>
                  <a:srgbClr val="FF0000"/>
                </a:solidFill>
              </a:rPr>
              <a:t>PRIBLIŽENJA</a:t>
            </a:r>
            <a:r>
              <a:rPr lang="hr-HR" b="1" dirty="0" smtClean="0">
                <a:solidFill>
                  <a:srgbClr val="FF0000"/>
                </a:solidFill>
              </a:rPr>
              <a:t>)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1"/>
            <a:ext cx="842431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119188"/>
            <a:ext cx="8763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685800"/>
            <a:ext cx="56210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METODA ITERACIJE (METODA UZASTOPNIH </a:t>
            </a:r>
            <a:r>
              <a:rPr lang="hr-HR" b="1" dirty="0" err="1" smtClean="0">
                <a:solidFill>
                  <a:srgbClr val="FF0000"/>
                </a:solidFill>
              </a:rPr>
              <a:t>PRIBLIŽENJA</a:t>
            </a:r>
            <a:r>
              <a:rPr lang="hr-HR" b="1" dirty="0" smtClean="0">
                <a:solidFill>
                  <a:srgbClr val="FF0000"/>
                </a:solidFill>
              </a:rPr>
              <a:t>)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 7: Metodom iteracije (metodom uzastopnih rješenja) pronađi pozitivnu </a:t>
            </a:r>
            <a:r>
              <a:rPr lang="hr-HR" dirty="0" err="1" smtClean="0"/>
              <a:t>nul</a:t>
            </a:r>
            <a:r>
              <a:rPr lang="hr-HR" dirty="0" smtClean="0"/>
              <a:t>-točku funkcije </a:t>
            </a:r>
            <a:r>
              <a:rPr lang="en-US" b="1" i="1" dirty="0" smtClean="0"/>
              <a:t>f(x) = x</a:t>
            </a:r>
            <a:r>
              <a:rPr lang="hr-HR" b="1" i="1" baseline="30000" dirty="0" smtClean="0"/>
              <a:t>2</a:t>
            </a:r>
            <a:r>
              <a:rPr lang="en-US" b="1" i="1" dirty="0" smtClean="0"/>
              <a:t> </a:t>
            </a:r>
            <a:r>
              <a:rPr lang="hr-HR" b="1" i="1" dirty="0" smtClean="0"/>
              <a:t>– x </a:t>
            </a:r>
            <a:r>
              <a:rPr lang="en-US" b="1" i="1" dirty="0" smtClean="0"/>
              <a:t>− 2</a:t>
            </a:r>
            <a:r>
              <a:rPr lang="hr-HR" dirty="0" smtClean="0"/>
              <a:t>. Zaustavi iteraciju kada apsolutna vrijednost razlike dva uzastopna rješenja bude manja od </a:t>
            </a:r>
            <a:r>
              <a:rPr lang="hr-HR" dirty="0" err="1" smtClean="0"/>
              <a:t>10</a:t>
            </a:r>
            <a:r>
              <a:rPr lang="hr-HR" baseline="30000" dirty="0" smtClean="0"/>
              <a:t>-4</a:t>
            </a:r>
            <a:r>
              <a:rPr lang="hr-HR" dirty="0" smtClean="0"/>
              <a:t>.</a:t>
            </a:r>
            <a:endParaRPr lang="hr-HR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1447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- najprije treba f(x) preurediti u oblik x=g(x), tu postoji nekoliko mogućnosti:</a:t>
            </a:r>
            <a:endParaRPr lang="en-US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5224114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4572000"/>
            <a:ext cx="3290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- neće uvijek nužno konvergirati!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 7: Metodom iteracije (metodom uzastopnih rješenja) pronađi pozitivnu </a:t>
            </a:r>
            <a:r>
              <a:rPr lang="hr-HR" dirty="0" err="1" smtClean="0"/>
              <a:t>nul</a:t>
            </a:r>
            <a:r>
              <a:rPr lang="hr-HR" dirty="0" smtClean="0"/>
              <a:t>-točku funkcije </a:t>
            </a:r>
            <a:r>
              <a:rPr lang="en-US" i="1" dirty="0" smtClean="0"/>
              <a:t>f(x) = x</a:t>
            </a:r>
            <a:r>
              <a:rPr lang="hr-HR" i="1" baseline="30000" dirty="0" smtClean="0"/>
              <a:t>2</a:t>
            </a:r>
            <a:r>
              <a:rPr lang="en-US" i="1" dirty="0" smtClean="0"/>
              <a:t> </a:t>
            </a:r>
            <a:r>
              <a:rPr lang="hr-HR" i="1" dirty="0" smtClean="0"/>
              <a:t>– x </a:t>
            </a:r>
            <a:r>
              <a:rPr lang="en-US" i="1" dirty="0" smtClean="0"/>
              <a:t>− 2</a:t>
            </a:r>
            <a:r>
              <a:rPr lang="hr-HR" dirty="0" smtClean="0"/>
              <a:t>. Zaustavi iteraciju kada apsolutna vrijednost razlike dva uzastopna rješenja bude manja od </a:t>
            </a:r>
            <a:r>
              <a:rPr lang="hr-HR" dirty="0" err="1" smtClean="0"/>
              <a:t>10</a:t>
            </a:r>
            <a:r>
              <a:rPr lang="hr-HR" baseline="30000" dirty="0" smtClean="0"/>
              <a:t>-4</a:t>
            </a:r>
            <a:r>
              <a:rPr lang="hr-HR" dirty="0" smtClean="0"/>
              <a:t>.</a:t>
            </a:r>
            <a:endParaRPr lang="hr-HR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uzmimo oblik: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4572000" cy="4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3660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2895600"/>
            <a:ext cx="405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za početnu aproksimaciju uzmemo </a:t>
            </a:r>
            <a:r>
              <a:rPr lang="hr-HR" i="1" dirty="0" err="1" smtClean="0"/>
              <a:t>x</a:t>
            </a:r>
            <a:r>
              <a:rPr lang="hr-HR" baseline="-25000" dirty="0" err="1" smtClean="0"/>
              <a:t>0</a:t>
            </a:r>
            <a:r>
              <a:rPr lang="hr-HR" dirty="0" smtClean="0"/>
              <a:t>=3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410200"/>
            <a:ext cx="121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- divergira!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 7: Metodom iteracije (metodom uzastopnih rješenja) pronađi pozitivnu </a:t>
            </a:r>
            <a:r>
              <a:rPr lang="hr-HR" dirty="0" err="1" smtClean="0"/>
              <a:t>nul</a:t>
            </a:r>
            <a:r>
              <a:rPr lang="hr-HR" dirty="0" smtClean="0"/>
              <a:t>-točku funkcije </a:t>
            </a:r>
            <a:r>
              <a:rPr lang="en-US" i="1" dirty="0" smtClean="0"/>
              <a:t>f(x) = x</a:t>
            </a:r>
            <a:r>
              <a:rPr lang="hr-HR" i="1" baseline="30000" dirty="0" smtClean="0"/>
              <a:t>2</a:t>
            </a:r>
            <a:r>
              <a:rPr lang="en-US" i="1" dirty="0" smtClean="0"/>
              <a:t> </a:t>
            </a:r>
            <a:r>
              <a:rPr lang="hr-HR" i="1" dirty="0" smtClean="0"/>
              <a:t>– x </a:t>
            </a:r>
            <a:r>
              <a:rPr lang="en-US" i="1" dirty="0" smtClean="0"/>
              <a:t>− 2</a:t>
            </a:r>
            <a:r>
              <a:rPr lang="hr-HR" dirty="0" smtClean="0"/>
              <a:t>. Zaustavi iteraciju kada apsolutna vrijednost razlike dva uzastopna rješenja bude manja od </a:t>
            </a:r>
            <a:r>
              <a:rPr lang="hr-HR" dirty="0" err="1" smtClean="0"/>
              <a:t>10</a:t>
            </a:r>
            <a:r>
              <a:rPr lang="hr-HR" baseline="30000" dirty="0" smtClean="0"/>
              <a:t>-4</a:t>
            </a:r>
            <a:r>
              <a:rPr lang="hr-HR" dirty="0" smtClean="0"/>
              <a:t>.</a:t>
            </a:r>
            <a:endParaRPr lang="hr-HR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uzmimo oblik: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895600"/>
            <a:ext cx="405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za početnu aproksimaciju uzmemo </a:t>
            </a:r>
            <a:r>
              <a:rPr lang="hr-HR" i="1" dirty="0" err="1" smtClean="0"/>
              <a:t>x</a:t>
            </a:r>
            <a:r>
              <a:rPr lang="hr-HR" baseline="-25000" dirty="0" err="1" smtClean="0"/>
              <a:t>0</a:t>
            </a:r>
            <a:r>
              <a:rPr lang="hr-HR" dirty="0" smtClean="0"/>
              <a:t>=3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410200"/>
            <a:ext cx="138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- konvergira!</a:t>
            </a:r>
            <a:endParaRPr lang="en-US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53281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05200"/>
            <a:ext cx="376517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563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685800"/>
            <a:ext cx="56210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METODA ITERACIJE (METODA UZASTOPNIH </a:t>
            </a:r>
            <a:r>
              <a:rPr lang="hr-HR" b="1" dirty="0" err="1" smtClean="0">
                <a:solidFill>
                  <a:srgbClr val="FF0000"/>
                </a:solidFill>
              </a:rPr>
              <a:t>PRIBLIŽENJA</a:t>
            </a:r>
            <a:r>
              <a:rPr lang="hr-HR" b="1" dirty="0" smtClean="0">
                <a:solidFill>
                  <a:srgbClr val="FF0000"/>
                </a:solidFill>
              </a:rPr>
              <a:t>)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3025"/>
            <a:ext cx="94964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685800"/>
            <a:ext cx="56210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METODA ITERACIJE (METODA UZASTOPNIH </a:t>
            </a:r>
            <a:r>
              <a:rPr lang="hr-HR" b="1" dirty="0" err="1" smtClean="0">
                <a:solidFill>
                  <a:srgbClr val="FF0000"/>
                </a:solidFill>
              </a:rPr>
              <a:t>PRIBLIŽENJA</a:t>
            </a:r>
            <a:r>
              <a:rPr lang="hr-HR" b="1" dirty="0" smtClean="0">
                <a:solidFill>
                  <a:srgbClr val="FF0000"/>
                </a:solidFill>
              </a:rPr>
              <a:t>)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685800"/>
            <a:ext cx="76848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00B0F0"/>
                </a:solidFill>
              </a:rPr>
              <a:t>UVOD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132343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smtClean="0">
                <a:solidFill>
                  <a:srgbClr val="00B0F0"/>
                </a:solidFill>
              </a:rPr>
              <a:t>- nelinearne jednadžbe </a:t>
            </a:r>
            <a:r>
              <a:rPr lang="hr-HR" smtClean="0"/>
              <a:t>imaju članove koji nisu linearni</a:t>
            </a:r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609600" y="1592282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mtClean="0"/>
              <a:t>- većina </a:t>
            </a:r>
            <a:r>
              <a:rPr lang="hr-HR" b="1" smtClean="0"/>
              <a:t>fizikalnih sustava </a:t>
            </a:r>
            <a:r>
              <a:rPr lang="hr-HR" smtClean="0"/>
              <a:t>se ne ponaša linearno</a:t>
            </a:r>
          </a:p>
          <a:p>
            <a:endParaRPr lang="hr-HR" smtClean="0"/>
          </a:p>
          <a:p>
            <a:pPr>
              <a:buFontTx/>
              <a:buChar char="-"/>
            </a:pPr>
            <a:r>
              <a:rPr lang="hr-HR" smtClean="0"/>
              <a:t>primjeri nelinearnih jednadžbi:</a:t>
            </a:r>
          </a:p>
          <a:p>
            <a:pPr>
              <a:buFontTx/>
              <a:buChar char="-"/>
            </a:pPr>
            <a:endParaRPr lang="hr-HR" smtClean="0"/>
          </a:p>
          <a:p>
            <a:endParaRPr lang="hr-HR" i="1" smtClean="0"/>
          </a:p>
          <a:p>
            <a:endParaRPr lang="hr-HR" i="1" smtClean="0"/>
          </a:p>
          <a:p>
            <a:endParaRPr lang="hr-HR" i="1"/>
          </a:p>
          <a:p>
            <a:endParaRPr lang="hr-HR" i="1" smtClean="0"/>
          </a:p>
          <a:p>
            <a:endParaRPr lang="hr-HR" i="1"/>
          </a:p>
          <a:p>
            <a:endParaRPr lang="hr-HR" i="1" smtClean="0"/>
          </a:p>
          <a:p>
            <a:endParaRPr lang="hr-HR" i="1"/>
          </a:p>
          <a:p>
            <a:endParaRPr lang="hr-HR" i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438400"/>
            <a:ext cx="3810000" cy="147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1000" y="4114800"/>
            <a:ext cx="89646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 err="1" smtClean="0"/>
              <a:t>npr</a:t>
            </a:r>
            <a:r>
              <a:rPr lang="hr-HR" dirty="0" smtClean="0"/>
              <a:t>. toplinski </a:t>
            </a:r>
            <a:r>
              <a:rPr lang="hr-HR" dirty="0"/>
              <a:t>kapacitet je ovisan o temperaturi </a:t>
            </a:r>
            <a:r>
              <a:rPr lang="hr-HR" dirty="0" smtClean="0"/>
              <a:t>i različit </a:t>
            </a:r>
            <a:r>
              <a:rPr lang="hr-HR" dirty="0"/>
              <a:t>za različite temperaturne </a:t>
            </a:r>
            <a:r>
              <a:rPr lang="hr-HR" dirty="0" smtClean="0"/>
              <a:t>intervale, obično se opisuje funkcijama tipa: </a:t>
            </a:r>
            <a:r>
              <a:rPr lang="hr-HR" i="1" dirty="0" err="1" smtClean="0"/>
              <a:t>C</a:t>
            </a:r>
            <a:r>
              <a:rPr lang="hr-HR" i="1" baseline="-25000" dirty="0" err="1" smtClean="0"/>
              <a:t>v</a:t>
            </a:r>
            <a:r>
              <a:rPr lang="hr-HR" i="1" dirty="0" smtClean="0"/>
              <a:t> = a + bT + </a:t>
            </a:r>
            <a:r>
              <a:rPr lang="hr-HR" i="1" dirty="0" err="1" smtClean="0"/>
              <a:t>cT</a:t>
            </a:r>
            <a:r>
              <a:rPr lang="hr-HR" i="1" baseline="30000" dirty="0" err="1" smtClean="0"/>
              <a:t>2</a:t>
            </a:r>
            <a:r>
              <a:rPr lang="hr-HR" i="1" dirty="0" smtClean="0"/>
              <a:t> + </a:t>
            </a:r>
            <a:r>
              <a:rPr lang="hr-HR" i="1" dirty="0" err="1" smtClean="0"/>
              <a:t>dT</a:t>
            </a:r>
            <a:r>
              <a:rPr lang="hr-HR" i="1" baseline="30000" dirty="0" smtClean="0"/>
              <a:t>-2</a:t>
            </a:r>
            <a:r>
              <a:rPr lang="hr-HR" i="1" dirty="0" smtClean="0"/>
              <a:t> </a:t>
            </a:r>
          </a:p>
          <a:p>
            <a:pPr>
              <a:buFontTx/>
              <a:buChar char="-"/>
            </a:pPr>
            <a:endParaRPr lang="hr-HR" dirty="0"/>
          </a:p>
        </p:txBody>
      </p:sp>
      <p:sp>
        <p:nvSpPr>
          <p:cNvPr id="14" name="Rectangle 13"/>
          <p:cNvSpPr/>
          <p:nvPr/>
        </p:nvSpPr>
        <p:spPr>
          <a:xfrm>
            <a:off x="457200" y="51054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- rješavaju se </a:t>
            </a:r>
            <a:r>
              <a:rPr lang="hr-HR" b="1" dirty="0" smtClean="0"/>
              <a:t>iterativnim</a:t>
            </a:r>
            <a:r>
              <a:rPr lang="hr-HR" dirty="0" smtClean="0"/>
              <a:t> postupkom (</a:t>
            </a:r>
            <a:r>
              <a:rPr lang="hr-HR" dirty="0" err="1" smtClean="0"/>
              <a:t>lat</a:t>
            </a:r>
            <a:r>
              <a:rPr lang="hr-HR" dirty="0" smtClean="0"/>
              <a:t>. </a:t>
            </a:r>
            <a:r>
              <a:rPr lang="hr-HR" i="1" dirty="0" err="1" smtClean="0"/>
              <a:t>iterare</a:t>
            </a:r>
            <a:r>
              <a:rPr lang="hr-HR" i="1" dirty="0" smtClean="0"/>
              <a:t> - </a:t>
            </a:r>
            <a:r>
              <a:rPr lang="hr-HR" dirty="0" smtClean="0"/>
              <a:t>ponoviti</a:t>
            </a:r>
            <a:r>
              <a:rPr lang="hr-HR" i="1" dirty="0" smtClean="0"/>
              <a:t>)</a:t>
            </a:r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4869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685800"/>
            <a:ext cx="56210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METODA ITERACIJE (METODA UZASTOPNIH </a:t>
            </a:r>
            <a:r>
              <a:rPr lang="hr-HR" b="1" dirty="0" err="1" smtClean="0">
                <a:solidFill>
                  <a:srgbClr val="FF0000"/>
                </a:solidFill>
              </a:rPr>
              <a:t>PRIBLIŽENJA</a:t>
            </a:r>
            <a:r>
              <a:rPr lang="hr-HR" b="1" dirty="0" smtClean="0">
                <a:solidFill>
                  <a:srgbClr val="FF0000"/>
                </a:solidFill>
              </a:rPr>
              <a:t>)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8686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prstClr val="black"/>
                </a:solidFill>
              </a:rPr>
              <a:t>- ukoliko je nelinearna jednadžba prilično komplicirana, obično nije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prstClr val="black"/>
                </a:solidFill>
              </a:rPr>
              <a:t>moguće pronaći točna rješenja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prstClr val="black"/>
                </a:solidFill>
              </a:rPr>
              <a:t>- u određenim slučajevima jednadžba može sadržavati koeficijente koji su približni brojevi čime sam cilj pronalaženja točnih rješenja postaje besmislen</a:t>
            </a:r>
          </a:p>
          <a:p>
            <a:pPr>
              <a:lnSpc>
                <a:spcPct val="150000"/>
              </a:lnSpc>
            </a:pP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895600"/>
            <a:ext cx="689445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</a:rPr>
              <a:t>NEKE OD NUMERIČKIH METODA RJEŠAVANJA NELINEARNIH JEDNADŽBI:</a:t>
            </a:r>
          </a:p>
          <a:p>
            <a:endParaRPr lang="hr-HR" b="1" dirty="0">
              <a:solidFill>
                <a:srgbClr val="FF0000"/>
              </a:solidFill>
            </a:endParaRPr>
          </a:p>
          <a:p>
            <a:r>
              <a:rPr lang="hr-HR" b="1" dirty="0">
                <a:solidFill>
                  <a:srgbClr val="FF0000"/>
                </a:solidFill>
              </a:rPr>
              <a:t>IZOLACIJA RJEŠENJA</a:t>
            </a:r>
            <a:endParaRPr lang="hr-HR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FF0000"/>
                </a:solidFill>
              </a:rPr>
              <a:t>METODA RASPOLAVLJANJA (BISEKCIJE)</a:t>
            </a:r>
          </a:p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METODA </a:t>
            </a:r>
            <a:r>
              <a:rPr lang="hr-HR" b="1" i="1" dirty="0" smtClean="0">
                <a:solidFill>
                  <a:srgbClr val="FF0000"/>
                </a:solidFill>
              </a:rPr>
              <a:t>REGULA FALSI</a:t>
            </a:r>
            <a:endParaRPr lang="hr-HR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rgbClr val="FF0000"/>
                </a:solidFill>
              </a:rPr>
              <a:t>NEWTON-RAPHSONOVA </a:t>
            </a:r>
            <a:r>
              <a:rPr lang="hr-HR" b="1" dirty="0" smtClean="0">
                <a:solidFill>
                  <a:srgbClr val="FF0000"/>
                </a:solidFill>
              </a:rPr>
              <a:t>METODA</a:t>
            </a:r>
          </a:p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NEWTON-RAPHSONOVA METODA – 1. MODIFIKACIJA</a:t>
            </a:r>
            <a:endParaRPr lang="hr-HR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MEDIFICIRANA NEWTON-RAPHSONOVA METODA – </a:t>
            </a:r>
            <a:r>
              <a:rPr lang="hr-HR" b="1" dirty="0" err="1" smtClean="0">
                <a:solidFill>
                  <a:srgbClr val="FF0000"/>
                </a:solidFill>
              </a:rPr>
              <a:t>METODA</a:t>
            </a:r>
            <a:r>
              <a:rPr lang="hr-HR" b="1" dirty="0" smtClean="0">
                <a:solidFill>
                  <a:srgbClr val="FF0000"/>
                </a:solidFill>
              </a:rPr>
              <a:t> SEKANTI</a:t>
            </a:r>
            <a:endParaRPr lang="hr-HR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METODA ITERACIJE (METODA UZASTOPNIH PRIBLIŽENJA)</a:t>
            </a:r>
            <a:endParaRPr lang="hr-HR" b="1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86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IZOLACIJA RJEŠENJA</a:t>
            </a:r>
            <a:endParaRPr lang="hr-H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promatramo funkciju u intervalu [a,b] te svaka vrijednost za koju funkcija </a:t>
            </a:r>
            <a:r>
              <a:rPr lang="hr-HR" i="1" dirty="0" smtClean="0"/>
              <a:t>f ( x ) </a:t>
            </a:r>
            <a:r>
              <a:rPr lang="hr-HR" dirty="0" smtClean="0"/>
              <a:t>poprima vrijednost nule naziva se </a:t>
            </a:r>
            <a:r>
              <a:rPr lang="hr-HR" dirty="0" err="1" smtClean="0">
                <a:solidFill>
                  <a:srgbClr val="00B0F0"/>
                </a:solidFill>
              </a:rPr>
              <a:t>nul</a:t>
            </a:r>
            <a:r>
              <a:rPr lang="hr-HR" dirty="0" smtClean="0">
                <a:solidFill>
                  <a:srgbClr val="00B0F0"/>
                </a:solidFill>
              </a:rPr>
              <a:t>-točkom funkcije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8194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općenito se može dogoditi da funkcija ima više </a:t>
            </a:r>
            <a:r>
              <a:rPr lang="hr-HR" dirty="0" err="1" smtClean="0"/>
              <a:t>nul</a:t>
            </a:r>
            <a:r>
              <a:rPr lang="hr-HR" dirty="0" smtClean="0"/>
              <a:t>-točaka ili da nema niti jednu </a:t>
            </a:r>
            <a:r>
              <a:rPr lang="hr-HR" dirty="0" err="1" smtClean="0"/>
              <a:t>nul</a:t>
            </a:r>
            <a:r>
              <a:rPr lang="hr-HR" dirty="0" smtClean="0"/>
              <a:t>-točku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</a:t>
            </a:r>
            <a:r>
              <a:rPr lang="hr-HR" b="1" dirty="0" smtClean="0"/>
              <a:t>ako je funkcija neprekidna u intervalu [a,b] i ako na rubovima intervala poprima vrijednosti suprotnog predznaka (</a:t>
            </a:r>
            <a:r>
              <a:rPr lang="hr-HR" b="1" i="1" dirty="0" smtClean="0"/>
              <a:t>f (</a:t>
            </a:r>
            <a:r>
              <a:rPr lang="hr-HR" b="1" i="1" dirty="0" err="1" smtClean="0"/>
              <a:t>a</a:t>
            </a:r>
            <a:r>
              <a:rPr lang="hr-HR" b="1" i="1" dirty="0" smtClean="0"/>
              <a:t>)· f ( b) &lt; 0</a:t>
            </a:r>
            <a:r>
              <a:rPr lang="hr-HR" b="1" dirty="0" smtClean="0"/>
              <a:t>), onda u tom intervalu postoji barem jedna </a:t>
            </a:r>
            <a:r>
              <a:rPr lang="hr-HR" b="1" dirty="0" err="1" smtClean="0"/>
              <a:t>nul</a:t>
            </a:r>
            <a:r>
              <a:rPr lang="hr-HR" b="1" dirty="0" smtClean="0"/>
              <a:t>-točka!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u="sng" dirty="0" smtClean="0"/>
              <a:t> ako je prva derivacija funkcije (</a:t>
            </a:r>
            <a:r>
              <a:rPr lang="hr-HR" i="1" u="sng" dirty="0" smtClean="0"/>
              <a:t>f ( x )’ </a:t>
            </a:r>
            <a:r>
              <a:rPr lang="hr-HR" u="sng" dirty="0" smtClean="0"/>
              <a:t>) stalnog predznaka u tom intervalu, onda je to i jedina </a:t>
            </a:r>
            <a:r>
              <a:rPr lang="hr-HR" u="sng" dirty="0" err="1" smtClean="0"/>
              <a:t>nul</a:t>
            </a:r>
            <a:r>
              <a:rPr lang="hr-HR" u="sng" dirty="0" smtClean="0"/>
              <a:t>-točka u tom intervalu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dirty="0" smtClean="0"/>
              <a:t> za procjenu intervala često se koriste: crtanje grafa funkcije, rješavanje pojednostavljenog modela,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573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KAKO ZNAMO DA JE </a:t>
            </a:r>
            <a:r>
              <a:rPr lang="hr-HR" dirty="0" err="1" smtClean="0"/>
              <a:t>NUL</a:t>
            </a:r>
            <a:r>
              <a:rPr lang="hr-HR" dirty="0" smtClean="0"/>
              <a:t>-TOČKA UNUTAR INTERVALA [a,b]?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71550"/>
            <a:ext cx="8763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- aproksimiranje izoliranih realnih rješenja sastoji se od: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(1) određivanja najmanjeg mogućeg segmenta [</a:t>
            </a:r>
            <a:r>
              <a:rPr lang="hr-HR" i="1" dirty="0" smtClean="0"/>
              <a:t>a,b </a:t>
            </a:r>
            <a:r>
              <a:rPr lang="hr-HR" dirty="0" smtClean="0"/>
              <a:t>] koji sadrži samo jedno rješenje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(2) poboljšavanja vrijednosti aproksimativnog rješenja do određene točnosti</a:t>
            </a:r>
            <a:endParaRPr lang="hr-HR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685800"/>
            <a:ext cx="2091406" cy="880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IZOLACIJA RJEŠENJA</a:t>
            </a:r>
          </a:p>
          <a:p>
            <a:pPr>
              <a:lnSpc>
                <a:spcPct val="150000"/>
              </a:lnSpc>
            </a:pPr>
            <a:endParaRPr lang="hr-HR" b="1" dirty="0" smtClean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3622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smtClean="0"/>
              <a:t>Primjer. Nađi nul točke funkcije f(x) = x</a:t>
            </a:r>
            <a:r>
              <a:rPr lang="hr-HR" i="1" baseline="30000" smtClean="0"/>
              <a:t>3</a:t>
            </a:r>
            <a:r>
              <a:rPr lang="hr-HR" i="1" smtClean="0"/>
              <a:t> − 6x+ 2.</a:t>
            </a:r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2743200"/>
            <a:ext cx="2590800" cy="190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124200"/>
            <a:ext cx="4391025" cy="75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4953000"/>
            <a:ext cx="406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na ovaj način smo separirali 3 intervala: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029200"/>
            <a:ext cx="3886200" cy="25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5297269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s obzirom da imamo polinom trećeg stupnja, u svakom od intervala nalazi se po jedna </a:t>
            </a:r>
            <a:r>
              <a:rPr lang="hr-HR" dirty="0" err="1" smtClean="0"/>
              <a:t>nul</a:t>
            </a:r>
            <a:r>
              <a:rPr lang="hr-HR" dirty="0" smtClean="0"/>
              <a:t>-točka te ostalih </a:t>
            </a:r>
            <a:r>
              <a:rPr lang="hr-HR" dirty="0" err="1" smtClean="0"/>
              <a:t>nul</a:t>
            </a:r>
            <a:r>
              <a:rPr lang="hr-HR" dirty="0" smtClean="0"/>
              <a:t>-točki niti nema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6096000"/>
            <a:ext cx="880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mtClean="0"/>
              <a:t>- </a:t>
            </a:r>
            <a:r>
              <a:rPr lang="hr-HR" b="1" smtClean="0"/>
              <a:t>iteracijskim </a:t>
            </a:r>
            <a:r>
              <a:rPr lang="hr-HR" smtClean="0"/>
              <a:t>postupkom povećavamo aproksimativno rješenje do “zadovoljavajuće” točnosti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2091406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IZOLACIJA RJEŠENJA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610600" cy="443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00557"/>
            <a:ext cx="8915400" cy="461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62200" y="228600"/>
            <a:ext cx="3375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NELINEARNE JEDNADŽBE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685800"/>
            <a:ext cx="2091406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IZOLACIJA RJEŠENJA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3731</TotalTime>
  <Words>1943</Words>
  <Application>Microsoft Office PowerPoint</Application>
  <PresentationFormat>On-screen Show (4:3)</PresentationFormat>
  <Paragraphs>246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Euclid-Italic</vt:lpstr>
      <vt:lpstr>EuclidSymbol</vt:lpstr>
      <vt:lpstr>TrebuchetMS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Branimir</dc:creator>
  <cp:lastModifiedBy>Branimir</cp:lastModifiedBy>
  <cp:revision>103</cp:revision>
  <dcterms:created xsi:type="dcterms:W3CDTF">2012-01-25T08:57:11Z</dcterms:created>
  <dcterms:modified xsi:type="dcterms:W3CDTF">2020-03-16T18:16:58Z</dcterms:modified>
</cp:coreProperties>
</file>