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7" r:id="rId3"/>
    <p:sldId id="260" r:id="rId4"/>
    <p:sldId id="259" r:id="rId5"/>
    <p:sldId id="258" r:id="rId6"/>
    <p:sldId id="266" r:id="rId7"/>
    <p:sldId id="265" r:id="rId8"/>
    <p:sldId id="262" r:id="rId9"/>
    <p:sldId id="269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63C18-525B-4D2E-BA9A-A00E5DAABA16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AADC4-BF41-4FE5-98EC-DDABACE74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44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881F1E-8A44-4E60-8B86-E4CCA13A7A56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8305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4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1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0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15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1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5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2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55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20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08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8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D753-A6AD-45D1-8ED3-613D6535F4FC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37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r>
              <a:rPr lang="hr-HR" sz="4000" b="1" dirty="0"/>
              <a:t>Microsoft </a:t>
            </a:r>
            <a:r>
              <a:rPr lang="en-US" sz="4000" b="1" dirty="0"/>
              <a:t>Office </a:t>
            </a:r>
            <a:r>
              <a:rPr lang="hr-HR" sz="4000" b="1" dirty="0"/>
              <a:t>Excel</a:t>
            </a:r>
            <a:r>
              <a:rPr lang="en-US" sz="4000" b="1" dirty="0"/>
              <a:t> 20</a:t>
            </a:r>
            <a:r>
              <a:rPr lang="hr-HR" sz="4000" b="1" dirty="0"/>
              <a:t>19</a:t>
            </a:r>
            <a:br>
              <a:rPr lang="en-US" sz="4000" dirty="0"/>
            </a:br>
            <a:r>
              <a:rPr lang="hr-HR" sz="4000" dirty="0"/>
              <a:t>Računalni praktikum 1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/>
              <a:t>SOLVER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01430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/>
              <a:t>3. zadatak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2448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Nacrtajte funkciju </a:t>
            </a:r>
            <a:r>
              <a:rPr lang="hr-HR" b="1" dirty="0" err="1"/>
              <a:t>cos</a:t>
            </a:r>
            <a:r>
              <a:rPr lang="hr-HR" b="1" dirty="0"/>
              <a:t>(x), u rasponu od -10 do 10</a:t>
            </a:r>
          </a:p>
          <a:p>
            <a:r>
              <a:rPr lang="hr-HR" dirty="0"/>
              <a:t>U dvije izdvojene ćelije npr. D1 i E1 upišite </a:t>
            </a:r>
            <a:r>
              <a:rPr lang="hr-HR" u="sng" dirty="0"/>
              <a:t>istu formulu</a:t>
            </a:r>
            <a:r>
              <a:rPr lang="hr-HR" dirty="0"/>
              <a:t> i </a:t>
            </a:r>
            <a:br>
              <a:rPr lang="hr-HR" dirty="0"/>
            </a:br>
            <a:r>
              <a:rPr lang="hr-HR" dirty="0"/>
              <a:t>neki </a:t>
            </a:r>
            <a:r>
              <a:rPr lang="hr-HR" u="sng" dirty="0"/>
              <a:t>proizvoljni </a:t>
            </a:r>
            <a:r>
              <a:rPr lang="hr-HR" i="1" u="sng" dirty="0"/>
              <a:t>x</a:t>
            </a:r>
            <a:r>
              <a:rPr lang="hr-HR" i="1" dirty="0"/>
              <a:t> </a:t>
            </a:r>
            <a:r>
              <a:rPr lang="hr-HR" dirty="0"/>
              <a:t>(za potrebe solvera)</a:t>
            </a:r>
          </a:p>
          <a:p>
            <a:r>
              <a:rPr lang="hr-HR" dirty="0"/>
              <a:t>Koliko rješenja/nul-točki ima navedena funkcija?</a:t>
            </a:r>
          </a:p>
          <a:p>
            <a:r>
              <a:rPr lang="hr-HR" dirty="0"/>
              <a:t>Pomoću dodanih „</a:t>
            </a:r>
            <a:r>
              <a:rPr lang="hr-HR" dirty="0" err="1"/>
              <a:t>constraints</a:t>
            </a:r>
            <a:r>
              <a:rPr lang="hr-HR" dirty="0"/>
              <a:t>” pronađite rješenje </a:t>
            </a:r>
            <a:br>
              <a:rPr lang="hr-HR" dirty="0"/>
            </a:br>
            <a:r>
              <a:rPr lang="hr-HR" dirty="0"/>
              <a:t>(nul-točku) za -8 &lt; x &lt; -6</a:t>
            </a:r>
          </a:p>
          <a:p>
            <a:r>
              <a:rPr lang="hr-HR" dirty="0"/>
              <a:t>Pronađite maksimum funkcije za 5 &lt; x &lt; 8</a:t>
            </a:r>
          </a:p>
          <a:p>
            <a:r>
              <a:rPr lang="hr-HR" dirty="0">
                <a:solidFill>
                  <a:srgbClr val="C00000"/>
                </a:solidFill>
              </a:rPr>
              <a:t>Graf funkcije služi za vizualizaciju. Za rješavanje pomoću solvera koristite izdvojene ćelije s istim jednadžbama, a </a:t>
            </a:r>
            <a:r>
              <a:rPr lang="hr-HR" b="1" dirty="0">
                <a:solidFill>
                  <a:srgbClr val="C00000"/>
                </a:solidFill>
              </a:rPr>
              <a:t>NE one koje se koriste za crtanje grafa</a:t>
            </a:r>
            <a:r>
              <a:rPr lang="hr-HR" dirty="0">
                <a:solidFill>
                  <a:srgbClr val="C0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28397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620" y="1916832"/>
            <a:ext cx="758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Za rad u ovoj vježbi potrebno je u Excelu </a:t>
            </a:r>
            <a:r>
              <a:rPr lang="hr-HR" b="1" u="sng" dirty="0"/>
              <a:t>aktivirati</a:t>
            </a:r>
            <a:r>
              <a:rPr lang="hr-HR" b="1" dirty="0"/>
              <a:t> dodatak (</a:t>
            </a:r>
            <a:r>
              <a:rPr lang="hr-HR" b="1" i="1" dirty="0"/>
              <a:t>add-in</a:t>
            </a:r>
            <a:r>
              <a:rPr lang="hr-HR" b="1" dirty="0"/>
              <a:t>) SOLVER!</a:t>
            </a:r>
          </a:p>
          <a:p>
            <a:r>
              <a:rPr lang="hr-HR" dirty="0"/>
              <a:t>Slijedite upute (u pojedinim slučajevima </a:t>
            </a:r>
            <a:r>
              <a:rPr lang="hr-HR" i="1" dirty="0"/>
              <a:t>solver</a:t>
            </a:r>
            <a:r>
              <a:rPr lang="hr-HR" dirty="0"/>
              <a:t> je već možda aktiviran):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85548" b="79341"/>
          <a:stretch/>
        </p:blipFill>
        <p:spPr bwMode="auto">
          <a:xfrm>
            <a:off x="1115616" y="2808991"/>
            <a:ext cx="3080538" cy="27515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r="63634" b="46362"/>
          <a:stretch/>
        </p:blipFill>
        <p:spPr bwMode="auto">
          <a:xfrm>
            <a:off x="4758226" y="2780928"/>
            <a:ext cx="4218329" cy="38884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222" y="3124387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0813" y="5805264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0620" y="316590"/>
            <a:ext cx="7777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SOLVER</a:t>
            </a:r>
            <a:r>
              <a:rPr lang="hr-HR" dirty="0"/>
              <a:t> je dio paketa naredbi za </a:t>
            </a:r>
            <a:r>
              <a:rPr lang="hr-HR" u="sng" dirty="0"/>
              <a:t>numeričku analizu</a:t>
            </a:r>
            <a:r>
              <a:rPr lang="hr-HR" dirty="0"/>
              <a:t>. Pomoću </a:t>
            </a:r>
            <a:r>
              <a:rPr lang="hr-HR" i="1" dirty="0" err="1"/>
              <a:t>solvera</a:t>
            </a:r>
            <a:r>
              <a:rPr lang="hr-HR" dirty="0"/>
              <a:t> mogu se pronaći optimalne (maksimalne ili minimalne) vrijednosti za formulu u jednoj ćeliji vezanoj na traženu varijablu, podložno unesenim ograničenjima (</a:t>
            </a:r>
            <a:r>
              <a:rPr lang="hr-HR" dirty="0" err="1"/>
              <a:t>constraints</a:t>
            </a:r>
            <a:r>
              <a:rPr lang="hr-HR" dirty="0"/>
              <a:t>) ako ih ima. SOLVER najčešće služi za rješavanje matematičkih problema koji se </a:t>
            </a:r>
            <a:r>
              <a:rPr lang="hr-HR" u="sng" dirty="0"/>
              <a:t>ne mogu riješiti analitički</a:t>
            </a:r>
            <a:r>
              <a:rPr lang="hr-HR" dirty="0"/>
              <a:t> nego – jednostavno rečeno – pogađanjem rezultata.</a:t>
            </a:r>
          </a:p>
        </p:txBody>
      </p:sp>
    </p:spTree>
    <p:extLst>
      <p:ext uri="{BB962C8B-B14F-4D97-AF65-F5344CB8AC3E}">
        <p14:creationId xmlns:p14="http://schemas.microsoft.com/office/powerpoint/2010/main" val="367515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1206" t="12130" r="33543" b="28343"/>
          <a:stretch/>
        </p:blipFill>
        <p:spPr bwMode="auto">
          <a:xfrm>
            <a:off x="683568" y="232224"/>
            <a:ext cx="5815360" cy="4780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871" y="1988840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4293096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54004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33174" t="21417" r="47152" b="40097"/>
          <a:stretch/>
        </p:blipFill>
        <p:spPr bwMode="auto">
          <a:xfrm>
            <a:off x="2987824" y="548680"/>
            <a:ext cx="3887374" cy="47551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204864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1340768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29742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6589" b="71950"/>
          <a:stretch/>
        </p:blipFill>
        <p:spPr bwMode="auto">
          <a:xfrm>
            <a:off x="179512" y="1124744"/>
            <a:ext cx="8820472" cy="18541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44" y="197239"/>
            <a:ext cx="758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SOLVER bi sada trebao biti vidljiv u kartici DATA (desno na kraju)</a:t>
            </a:r>
          </a:p>
          <a:p>
            <a:r>
              <a:rPr lang="hr-HR" dirty="0"/>
              <a:t>Klikom na </a:t>
            </a:r>
            <a:r>
              <a:rPr lang="hr-HR" i="1" dirty="0" err="1"/>
              <a:t>Solver</a:t>
            </a:r>
            <a:r>
              <a:rPr lang="hr-HR" i="1" dirty="0"/>
              <a:t> </a:t>
            </a:r>
            <a:r>
              <a:rPr lang="hr-HR" dirty="0"/>
              <a:t>otvara se dijalog za unos parametara: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2641" y="3011042"/>
            <a:ext cx="8018719" cy="3742364"/>
            <a:chOff x="369305" y="3011042"/>
            <a:chExt cx="8018719" cy="3742364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l="27966" t="21607" r="38746" b="23016"/>
            <a:stretch/>
          </p:blipFill>
          <p:spPr bwMode="auto">
            <a:xfrm>
              <a:off x="369305" y="3011042"/>
              <a:ext cx="3600400" cy="374236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28198" t="21607" r="38390" b="23596"/>
            <a:stretch/>
          </p:blipFill>
          <p:spPr bwMode="auto">
            <a:xfrm>
              <a:off x="4788024" y="3037060"/>
              <a:ext cx="3600000" cy="369032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4139952" y="4882223"/>
              <a:ext cx="449796" cy="0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>
            <a:off x="537289" y="937295"/>
            <a:ext cx="8802" cy="343427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80312" y="1066546"/>
            <a:ext cx="8802" cy="343427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/>
              <a:t>Metode rješavanja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03244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hr-HR" sz="2400" u="sng" dirty="0"/>
              <a:t>GRG </a:t>
            </a:r>
            <a:r>
              <a:rPr lang="hr-HR" sz="2400" u="sng" dirty="0" err="1"/>
              <a:t>nonlinear</a:t>
            </a:r>
            <a:r>
              <a:rPr lang="hr-HR" sz="2400" u="sng" dirty="0"/>
              <a:t> </a:t>
            </a:r>
            <a:r>
              <a:rPr lang="hr-HR" sz="2400" dirty="0"/>
              <a:t>- namijenjen je nelinearnim jednostavnim problemima.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hr-HR" sz="2400" u="sng" dirty="0" err="1"/>
              <a:t>Simplex</a:t>
            </a:r>
            <a:r>
              <a:rPr lang="hr-HR" sz="2400" u="sng" dirty="0"/>
              <a:t> LP </a:t>
            </a:r>
            <a:r>
              <a:rPr lang="hr-HR" sz="2400" dirty="0"/>
              <a:t>- namijenjen je linearnim problemima.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hr-HR" sz="2400" u="sng" dirty="0"/>
              <a:t>Evolutionary</a:t>
            </a:r>
            <a:r>
              <a:rPr lang="hr-HR" sz="2400" dirty="0"/>
              <a:t> - namijenjen je složenijim problemima.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hr-HR" sz="2000" dirty="0"/>
              <a:t>Načelno, algoritmi će u većini slučajeva dati slično rješenje, ali nekima će trebati više vremena.</a:t>
            </a:r>
          </a:p>
        </p:txBody>
      </p:sp>
    </p:spTree>
    <p:extLst>
      <p:ext uri="{BB962C8B-B14F-4D97-AF65-F5344CB8AC3E}">
        <p14:creationId xmlns:p14="http://schemas.microsoft.com/office/powerpoint/2010/main" val="21885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/>
              <a:t>1. zadatak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dirty="0"/>
              <a:t>Pronađite pogađanjem rješenje (</a:t>
            </a:r>
            <a:r>
              <a:rPr lang="hr-HR" i="1" dirty="0"/>
              <a:t>x</a:t>
            </a:r>
            <a:r>
              <a:rPr lang="hr-HR" dirty="0"/>
              <a:t>) sljedeće jednadžbe:</a:t>
            </a:r>
          </a:p>
          <a:p>
            <a:pPr marL="0" indent="0" algn="ctr">
              <a:buNone/>
            </a:pPr>
            <a:r>
              <a:rPr lang="hr-HR" sz="4000" dirty="0">
                <a:latin typeface="Arial" charset="0"/>
                <a:cs typeface="Arial" charset="0"/>
              </a:rPr>
              <a:t>cos(</a:t>
            </a:r>
            <a:r>
              <a:rPr lang="hr-HR" sz="4000" i="1" dirty="0">
                <a:latin typeface="Arial" charset="0"/>
                <a:cs typeface="Arial" charset="0"/>
              </a:rPr>
              <a:t>x</a:t>
            </a:r>
            <a:r>
              <a:rPr lang="hr-HR" sz="4000" dirty="0">
                <a:latin typeface="Arial" charset="0"/>
                <a:cs typeface="Arial" charset="0"/>
              </a:rPr>
              <a:t>) = x</a:t>
            </a:r>
            <a:r>
              <a:rPr lang="hr-HR" sz="4000" baseline="30000" dirty="0">
                <a:latin typeface="Arial" charset="0"/>
                <a:cs typeface="Arial" charset="0"/>
              </a:rPr>
              <a:t>3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2400" dirty="0">
                <a:latin typeface="Arial" charset="0"/>
                <a:cs typeface="Arial" charset="0"/>
              </a:rPr>
              <a:t>Odnosno ako premjestimo varijable na jednu stranu:</a:t>
            </a:r>
          </a:p>
          <a:p>
            <a:pPr marL="0" indent="0" algn="ctr">
              <a:buNone/>
            </a:pPr>
            <a:r>
              <a:rPr lang="hr-HR" sz="4000" dirty="0">
                <a:latin typeface="Arial" charset="0"/>
                <a:cs typeface="Arial" charset="0"/>
              </a:rPr>
              <a:t>cos(</a:t>
            </a:r>
            <a:r>
              <a:rPr lang="hr-HR" sz="4000" i="1" dirty="0">
                <a:latin typeface="Arial" charset="0"/>
                <a:cs typeface="Arial" charset="0"/>
              </a:rPr>
              <a:t>x</a:t>
            </a:r>
            <a:r>
              <a:rPr lang="hr-HR" sz="4000" dirty="0">
                <a:latin typeface="Arial" charset="0"/>
                <a:cs typeface="Arial" charset="0"/>
              </a:rPr>
              <a:t>) - x</a:t>
            </a:r>
            <a:r>
              <a:rPr lang="hr-HR" sz="4000" baseline="30000" dirty="0">
                <a:latin typeface="Arial" charset="0"/>
                <a:cs typeface="Arial" charset="0"/>
              </a:rPr>
              <a:t>3</a:t>
            </a:r>
            <a:r>
              <a:rPr lang="hr-HR" sz="4000" dirty="0">
                <a:latin typeface="Arial" charset="0"/>
                <a:cs typeface="Arial" charset="0"/>
              </a:rPr>
              <a:t> = 0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 sz="2800" dirty="0">
                <a:latin typeface="Arial" charset="0"/>
                <a:cs typeface="Arial" charset="0"/>
              </a:rPr>
              <a:t>Dakle, u ćeliju s funkcijom piše se:</a:t>
            </a:r>
          </a:p>
          <a:p>
            <a:pPr marL="0" indent="0" algn="ctr">
              <a:buNone/>
            </a:pPr>
            <a:r>
              <a:rPr lang="hr-HR" sz="40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=</a:t>
            </a:r>
            <a:r>
              <a:rPr lang="hr-HR" sz="40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cos</a:t>
            </a:r>
            <a:r>
              <a:rPr lang="hr-HR" sz="40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(B1) – B1^3</a:t>
            </a:r>
          </a:p>
          <a:p>
            <a:pPr marL="0" indent="0" algn="ctr">
              <a:buNone/>
            </a:pPr>
            <a:endParaRPr lang="hr-HR" sz="18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latin typeface="Arial" charset="0"/>
                <a:cs typeface="Arial" charset="0"/>
              </a:rPr>
              <a:t>Varijabla </a:t>
            </a:r>
            <a:r>
              <a:rPr lang="hr-HR" sz="2400" i="1" dirty="0">
                <a:latin typeface="Arial" charset="0"/>
                <a:cs typeface="Arial" charset="0"/>
              </a:rPr>
              <a:t>X</a:t>
            </a:r>
            <a:r>
              <a:rPr lang="hr-HR" sz="2400" dirty="0">
                <a:latin typeface="Arial" charset="0"/>
                <a:cs typeface="Arial" charset="0"/>
              </a:rPr>
              <a:t> neka bude u jednoj ćeliji (npr. B1), a funkcija u drugoj (A1).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latin typeface="Arial" charset="0"/>
                <a:cs typeface="Arial" charset="0"/>
              </a:rPr>
              <a:t>Mijenjanjem vrijednosti </a:t>
            </a:r>
            <a:r>
              <a:rPr lang="hr-HR" sz="2400" i="1" dirty="0">
                <a:latin typeface="Arial" charset="0"/>
                <a:cs typeface="Arial" charset="0"/>
              </a:rPr>
              <a:t>X</a:t>
            </a:r>
            <a:r>
              <a:rPr lang="hr-HR" sz="2400" dirty="0">
                <a:latin typeface="Arial" charset="0"/>
                <a:cs typeface="Arial" charset="0"/>
              </a:rPr>
              <a:t> u ćeliji B1 pokušajte pronaći vrijednost koja zadovoljava postavljeni uvjet odnosno izjednačava obje strane jednadžbe i daje vrijednost funkcije 0,0001 ili manju!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latin typeface="Arial" charset="0"/>
                <a:cs typeface="Arial" charset="0"/>
              </a:rPr>
              <a:t>Ovaj postupak može se nazvati pogađanje po principu „vruće-hladno”!</a:t>
            </a:r>
          </a:p>
          <a:p>
            <a:pPr marL="0" indent="0">
              <a:buNone/>
            </a:pPr>
            <a:endParaRPr lang="hr-HR" sz="3600" dirty="0">
              <a:latin typeface="Arial" charset="0"/>
              <a:cs typeface="Arial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435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/>
              <a:t>2. zadatak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/>
              <a:t>Pronađite rješenje iz prethodnog zadatka ali uz upotrebu SOLVERA!</a:t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Solver</a:t>
            </a:r>
            <a:r>
              <a:rPr lang="hr-HR" sz="2000" dirty="0"/>
              <a:t> zapravo radi isti postupak „vruće-hladno”, samo tisuće puta u sekundi i slijedeći određene matematičke algoritme koji dodatno skraćuju vrijeme traženja rješenja.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i="1" dirty="0"/>
              <a:t>Pomoć</a:t>
            </a:r>
            <a:r>
              <a:rPr lang="hr-HR" sz="2000" dirty="0"/>
              <a:t>: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Tri su parametra koje treba nužno podesiti: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sz="1600" dirty="0"/>
              <a:t>ćelija u kojoj se nalazi funkcija </a:t>
            </a:r>
            <a:r>
              <a:rPr lang="hr-HR" sz="1600" b="1" dirty="0"/>
              <a:t>=COS(B1) – B1^3 </a:t>
            </a:r>
            <a:r>
              <a:rPr lang="hr-HR" sz="1600" dirty="0"/>
              <a:t>(dakle </a:t>
            </a:r>
            <a:r>
              <a:rPr lang="hr-HR" sz="1600" b="1" dirty="0"/>
              <a:t>A1 </a:t>
            </a:r>
            <a:r>
              <a:rPr lang="hr-HR" sz="1600" dirty="0"/>
              <a:t>u ovom slučaju)</a:t>
            </a:r>
            <a:r>
              <a:rPr lang="hr-HR" sz="1600" b="1" dirty="0"/>
              <a:t> </a:t>
            </a:r>
            <a:r>
              <a:rPr lang="hr-HR" sz="1600" dirty="0"/>
              <a:t>je </a:t>
            </a:r>
            <a:r>
              <a:rPr lang="hr-HR" sz="1600" b="1" u="sng" dirty="0" err="1"/>
              <a:t>objective</a:t>
            </a:r>
            <a:endParaRPr lang="hr-HR" sz="1600" b="1" u="sng" dirty="0"/>
          </a:p>
          <a:p>
            <a:pPr marL="800100" lvl="1" indent="-342900">
              <a:buFont typeface="+mj-lt"/>
              <a:buAutoNum type="arabicPeriod"/>
            </a:pPr>
            <a:r>
              <a:rPr lang="hr-HR" sz="1600" dirty="0"/>
              <a:t>ćelija u kojoj se nalazi </a:t>
            </a:r>
            <a:r>
              <a:rPr lang="hr-HR" sz="1600" b="1" dirty="0"/>
              <a:t>X</a:t>
            </a:r>
            <a:r>
              <a:rPr lang="hr-HR" sz="1600" dirty="0"/>
              <a:t> (u ovom slučaju </a:t>
            </a:r>
            <a:r>
              <a:rPr lang="hr-HR" sz="1600" b="1" dirty="0"/>
              <a:t>B1</a:t>
            </a:r>
            <a:r>
              <a:rPr lang="hr-HR" sz="1600" dirty="0"/>
              <a:t>) je </a:t>
            </a:r>
            <a:r>
              <a:rPr lang="hr-HR" sz="1600" b="1" u="sng" dirty="0" err="1"/>
              <a:t>variable</a:t>
            </a:r>
            <a:r>
              <a:rPr lang="hr-HR" sz="1600" b="1" u="sng" dirty="0"/>
              <a:t> </a:t>
            </a:r>
            <a:r>
              <a:rPr lang="hr-HR" sz="1600" b="1" u="sng" dirty="0" err="1"/>
              <a:t>cell</a:t>
            </a:r>
            <a:r>
              <a:rPr lang="hr-HR" sz="1600" b="1" dirty="0"/>
              <a:t> </a:t>
            </a:r>
            <a:br>
              <a:rPr lang="hr-HR" sz="1600" i="1" dirty="0"/>
            </a:br>
            <a:r>
              <a:rPr lang="hr-HR" sz="1600" dirty="0"/>
              <a:t>Kao „prvo pogađanje” poželjno je unijeti neku početnu, predloženu vrijednost za X.</a:t>
            </a:r>
            <a:br>
              <a:rPr lang="hr-HR" sz="1600" dirty="0"/>
            </a:br>
            <a:r>
              <a:rPr lang="hr-HR" sz="1600" dirty="0"/>
              <a:t>NE pisati slovo X nego </a:t>
            </a:r>
            <a:r>
              <a:rPr lang="hr-HR" sz="1600" u="sng" dirty="0"/>
              <a:t>neki konkretni broj - PROCJENU</a:t>
            </a:r>
            <a:r>
              <a:rPr lang="hr-HR" sz="1600" dirty="0"/>
              <a:t>!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sz="1600" dirty="0"/>
              <a:t>Da bi ovaj zadatak bio riješen, </a:t>
            </a:r>
            <a:r>
              <a:rPr lang="hr-HR" sz="1600" i="1" u="sng" dirty="0" err="1"/>
              <a:t>objective</a:t>
            </a:r>
            <a:r>
              <a:rPr lang="hr-HR" sz="1600" dirty="0"/>
              <a:t> treba težiti </a:t>
            </a:r>
            <a:r>
              <a:rPr lang="hr-HR" sz="1600" u="sng" dirty="0"/>
              <a:t>nuli</a:t>
            </a:r>
            <a:r>
              <a:rPr lang="hr-HR" sz="1600" dirty="0"/>
              <a:t> </a:t>
            </a:r>
            <a:br>
              <a:rPr lang="hr-HR" sz="1600" dirty="0"/>
            </a:br>
            <a:r>
              <a:rPr lang="hr-HR" sz="1600" dirty="0"/>
              <a:t>traži se vrijednost za X koji daje vrijednost funkcije: </a:t>
            </a:r>
            <a:r>
              <a:rPr lang="hr-HR" sz="1600" b="1" dirty="0"/>
              <a:t>cos(X) – X</a:t>
            </a:r>
            <a:r>
              <a:rPr lang="hr-HR" sz="1600" b="1" baseline="30000" dirty="0"/>
              <a:t>3</a:t>
            </a:r>
            <a:r>
              <a:rPr lang="hr-HR" sz="1600" b="1" dirty="0"/>
              <a:t> = 0</a:t>
            </a:r>
            <a:br>
              <a:rPr lang="hr-HR" sz="1600" b="1" dirty="0"/>
            </a:br>
            <a:br>
              <a:rPr lang="hr-HR" sz="1600" b="1" dirty="0"/>
            </a:br>
            <a:r>
              <a:rPr lang="hr-HR" sz="1600" b="1" dirty="0"/>
              <a:t>Pogledajte postavke na 5 </a:t>
            </a:r>
            <a:r>
              <a:rPr lang="hr-HR" sz="1600" b="1" dirty="0" err="1"/>
              <a:t>slideu</a:t>
            </a:r>
            <a:r>
              <a:rPr lang="hr-HR" sz="1600" b="1" dirty="0"/>
              <a:t>.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0680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/>
              <a:t>2. zadatak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Autofit/>
          </a:bodyPr>
          <a:lstStyle/>
          <a:p>
            <a:pPr lvl="1"/>
            <a:r>
              <a:rPr lang="hr-HR" sz="1600" b="1" dirty="0"/>
              <a:t>ograničavajući uvjeti </a:t>
            </a:r>
            <a:r>
              <a:rPr lang="hr-HR" sz="1600" dirty="0"/>
              <a:t>(</a:t>
            </a:r>
            <a:r>
              <a:rPr lang="hr-HR" sz="1600" i="1" dirty="0"/>
              <a:t>constraints</a:t>
            </a:r>
            <a:r>
              <a:rPr lang="hr-HR" sz="1600" dirty="0"/>
              <a:t>)</a:t>
            </a:r>
            <a:r>
              <a:rPr lang="hr-HR" sz="1600" i="1" dirty="0"/>
              <a:t> </a:t>
            </a:r>
            <a:r>
              <a:rPr lang="hr-HR" sz="1600" dirty="0"/>
              <a:t>su dodatni uvjeti za </a:t>
            </a:r>
            <a:r>
              <a:rPr lang="hr-HR" sz="1600" b="1" dirty="0"/>
              <a:t>X</a:t>
            </a:r>
            <a:r>
              <a:rPr lang="hr-HR" sz="1600" dirty="0"/>
              <a:t> koji mogu biti postavljeni, ali i ne moraju (ovisno o zadatku i matematičkom smislu.)</a:t>
            </a:r>
            <a:br>
              <a:rPr lang="hr-HR" sz="1600" dirty="0"/>
            </a:br>
            <a:r>
              <a:rPr lang="hr-HR" sz="1600" dirty="0"/>
              <a:t>Npr. ako </a:t>
            </a:r>
            <a:r>
              <a:rPr lang="hr-HR" sz="1600" b="1" dirty="0"/>
              <a:t>X</a:t>
            </a:r>
            <a:r>
              <a:rPr lang="hr-HR" sz="1600" dirty="0"/>
              <a:t> (smješten u ćeliji C1) predstavlja veličinu koja </a:t>
            </a:r>
            <a:r>
              <a:rPr lang="hr-HR" sz="1600" u="sng" dirty="0"/>
              <a:t>ne smije biti negativna</a:t>
            </a:r>
            <a:br>
              <a:rPr lang="hr-HR" sz="1600" dirty="0"/>
            </a:br>
            <a:r>
              <a:rPr lang="hr-HR" sz="1600" dirty="0"/>
              <a:t>(npr. masa ili koncentracija), stavit će se </a:t>
            </a:r>
            <a:r>
              <a:rPr lang="hr-HR" sz="1600" i="1" dirty="0" err="1"/>
              <a:t>constraints</a:t>
            </a:r>
            <a:r>
              <a:rPr lang="hr-HR" sz="1600" dirty="0"/>
              <a:t>: $C$1 &gt;= 0 klikom na gumb </a:t>
            </a:r>
            <a:r>
              <a:rPr lang="hr-HR" sz="1600" b="1" dirty="0" err="1"/>
              <a:t>add</a:t>
            </a:r>
            <a:endParaRPr lang="hr-HR" sz="1600" b="1" dirty="0"/>
          </a:p>
          <a:p>
            <a:pPr lvl="1"/>
            <a:r>
              <a:rPr lang="hr-HR" sz="1600" dirty="0"/>
              <a:t>Može se staviti više od jednog </a:t>
            </a:r>
            <a:r>
              <a:rPr lang="hr-HR" sz="1600" i="1" dirty="0" err="1"/>
              <a:t>constrainsa</a:t>
            </a:r>
            <a:r>
              <a:rPr lang="hr-HR" sz="1600" i="1" dirty="0"/>
              <a:t>, </a:t>
            </a:r>
            <a:r>
              <a:rPr lang="hr-HR" sz="1600" dirty="0"/>
              <a:t>npr.:</a:t>
            </a:r>
            <a:br>
              <a:rPr lang="hr-HR" sz="1600" i="1" dirty="0"/>
            </a:br>
            <a:r>
              <a:rPr lang="hr-HR" sz="1600" dirty="0"/>
              <a:t>$C$1 &gt;= 0</a:t>
            </a:r>
            <a:br>
              <a:rPr lang="hr-HR" sz="1600" dirty="0"/>
            </a:br>
            <a:r>
              <a:rPr lang="hr-HR" sz="1600" dirty="0"/>
              <a:t>$C$1 &lt;= 10</a:t>
            </a:r>
          </a:p>
          <a:p>
            <a:pPr lvl="1"/>
            <a:r>
              <a:rPr lang="hr-HR" sz="1600" b="1" dirty="0">
                <a:highlight>
                  <a:srgbClr val="FFFF00"/>
                </a:highlight>
              </a:rPr>
              <a:t>PAZI!</a:t>
            </a:r>
            <a:r>
              <a:rPr lang="hr-HR" sz="1600" dirty="0">
                <a:highlight>
                  <a:srgbClr val="FFFF00"/>
                </a:highlight>
              </a:rPr>
              <a:t> Ako su postavljeni </a:t>
            </a:r>
            <a:r>
              <a:rPr lang="hr-HR" sz="1600" b="1" dirty="0">
                <a:highlight>
                  <a:srgbClr val="FFFF00"/>
                </a:highlight>
              </a:rPr>
              <a:t>ograničavajući uvjeti </a:t>
            </a:r>
            <a:r>
              <a:rPr lang="hr-HR" sz="1600" dirty="0">
                <a:highlight>
                  <a:srgbClr val="FFFF00"/>
                </a:highlight>
              </a:rPr>
              <a:t>(</a:t>
            </a:r>
            <a:r>
              <a:rPr lang="hr-HR" sz="1600" i="1" dirty="0">
                <a:highlight>
                  <a:srgbClr val="FFFF00"/>
                </a:highlight>
              </a:rPr>
              <a:t>constraints</a:t>
            </a:r>
            <a:r>
              <a:rPr lang="hr-HR" sz="1600" dirty="0">
                <a:highlight>
                  <a:srgbClr val="FFFF00"/>
                </a:highlight>
              </a:rPr>
              <a:t>), tada početno nagađanje odnosno inicijalni </a:t>
            </a:r>
            <a:r>
              <a:rPr lang="hr-HR" sz="1600" b="1" dirty="0">
                <a:highlight>
                  <a:srgbClr val="FFFF00"/>
                </a:highlight>
              </a:rPr>
              <a:t>X</a:t>
            </a:r>
            <a:r>
              <a:rPr lang="hr-HR" sz="1600" dirty="0">
                <a:highlight>
                  <a:srgbClr val="FFFF00"/>
                </a:highlight>
              </a:rPr>
              <a:t> mora zadovoljavati iste uvjete, odnosno mora biti vrijednost unutar zadanog intervala.</a:t>
            </a:r>
          </a:p>
          <a:p>
            <a:pPr lvl="1"/>
            <a:r>
              <a:rPr lang="hr-HR" sz="1600" dirty="0"/>
              <a:t>Sve druge opcije mogu ostati kakve jesu.</a:t>
            </a:r>
          </a:p>
          <a:p>
            <a:pPr marL="457200" lvl="1" indent="0">
              <a:buNone/>
            </a:pPr>
            <a:r>
              <a:rPr lang="hr-HR" sz="1600" b="1" dirty="0"/>
              <a:t>Dodatne napomene:</a:t>
            </a:r>
          </a:p>
          <a:p>
            <a:pPr lvl="1"/>
            <a:r>
              <a:rPr lang="hr-HR" sz="1600" dirty="0" err="1"/>
              <a:t>Solver</a:t>
            </a:r>
            <a:r>
              <a:rPr lang="hr-HR" sz="1600" dirty="0"/>
              <a:t> prvo traži ekstrem u zadanom intervalu, stoga treba paziti da jedna od granica nije ekstrem (u tom slučaju rezultat koji se dobije jednak je jednom od dva ekstrema)</a:t>
            </a:r>
          </a:p>
          <a:p>
            <a:pPr lvl="1"/>
            <a:r>
              <a:rPr lang="hr-HR" sz="1600" dirty="0"/>
              <a:t>U zadanom intervalu ne bi smjelo biti prekida funkcije.</a:t>
            </a:r>
          </a:p>
          <a:p>
            <a:pPr lvl="1"/>
            <a:r>
              <a:rPr lang="hr-HR" sz="1600" dirty="0"/>
              <a:t>U zadanom intervalu ne bi smjelo biti više od jednog rješenja jer </a:t>
            </a:r>
            <a:r>
              <a:rPr lang="hr-HR" sz="1600" u="sng" dirty="0" err="1"/>
              <a:t>solver</a:t>
            </a:r>
            <a:r>
              <a:rPr lang="hr-HR" sz="1600" u="sng" dirty="0"/>
              <a:t> daje samo jedno rješenje – prvo na koje naiđe</a:t>
            </a:r>
            <a:r>
              <a:rPr lang="hr-HR" sz="1600" dirty="0"/>
              <a:t>.</a:t>
            </a:r>
          </a:p>
          <a:p>
            <a:pPr lvl="1"/>
            <a:r>
              <a:rPr lang="hr-HR" sz="1600" dirty="0"/>
              <a:t>funkciju uvijek treba grafički proučiti i odrediti pogodne intervale bez prekida. Intervali bi trebali sadržavati samo jedno rješenje</a:t>
            </a:r>
          </a:p>
          <a:p>
            <a:pPr lvl="1"/>
            <a:r>
              <a:rPr lang="hr-HR" sz="1600" b="1" dirty="0"/>
              <a:t>U solveru nikada ne treba koristiti ćelije koje služe za crtanje funkcije!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8912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773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Microsoft Office Excel 2019 Računalni praktikum 1</vt:lpstr>
      <vt:lpstr>PowerPoint Presentation</vt:lpstr>
      <vt:lpstr>PowerPoint Presentation</vt:lpstr>
      <vt:lpstr>PowerPoint Presentation</vt:lpstr>
      <vt:lpstr>PowerPoint Presentation</vt:lpstr>
      <vt:lpstr>Metode rješavanja</vt:lpstr>
      <vt:lpstr>1. zadatak</vt:lpstr>
      <vt:lpstr>2. zadatak</vt:lpstr>
      <vt:lpstr>2. zadatak</vt:lpstr>
      <vt:lpstr>3. zadatak</vt:lpstr>
    </vt:vector>
  </TitlesOfParts>
  <Company>PMF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</dc:creator>
  <cp:lastModifiedBy>Danijel Namjesnik</cp:lastModifiedBy>
  <cp:revision>21</cp:revision>
  <dcterms:created xsi:type="dcterms:W3CDTF">2011-11-28T11:45:07Z</dcterms:created>
  <dcterms:modified xsi:type="dcterms:W3CDTF">2023-11-27T11:45:52Z</dcterms:modified>
</cp:coreProperties>
</file>