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273" r:id="rId13"/>
    <p:sldId id="27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9C4D-B60C-4989-8139-E86B82EF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47FD2-BAF2-4A07-9C78-3C53C5DF6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DD26-9A0F-4E66-AC1E-C9186901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1AE3-43C3-4665-BBD9-5F81B455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72413-BBD6-44FB-B33E-42E65C7C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8950-116E-4180-86CE-30FE1247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18A94-984F-40F1-AF3F-93D317D64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5CAF-CDE4-4514-AC8D-4C2205E5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D78A-B69B-424A-8A2D-0144D6097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BF01-780B-404C-84AD-B7F9777A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8ADED-6237-4023-AEC5-650091D33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21DD6-8B91-4893-91F0-56F96D9AD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C7D6-F051-4F05-9F0F-28F7CB20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0CC1-ABF9-4506-A273-B9476B4B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4F292-FE8E-425E-8083-20777A12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7F49-102A-4FF0-ACC7-8934669E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A510-0BE5-448B-993D-9E09907B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EA976-FEC9-435C-A981-DA8181D7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9286-072B-4198-BAD1-D45E484A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05FD-B318-4008-8E4D-605776BF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3FB0-D89C-4A6E-BD50-30B0E05E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C4980-0944-46C1-8EF5-77FD122AA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B67C5-EDEA-4BE3-9F37-800D682B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19811-F497-4E85-A3E6-81B8317A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799D-9902-4727-A8E5-EAF4306F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16F7-7C8F-4E1A-888A-A45347ED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FE70-5C08-443D-ABB8-C84B0008C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EEE69-236F-4676-8299-47F355272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D55BF-9739-45BF-9BBB-AB3E4353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3F1D4-D827-4AF9-81EE-D85119CF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48F96-3F88-483F-9010-197AD728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7FEB-EA51-432F-A66B-EA5188904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32578-2BFA-4465-9C64-B41B96124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23A2-8B32-4EC9-A87A-EE6B7C02D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8E051-BCEA-437E-87EA-239E736B6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FC8AB-A802-4302-8779-D0E8C0F32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EA27B-BD06-4CBE-BC4B-85E781B5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8E4A7-7AED-4ADF-805D-92580BA9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1AC09-517A-492E-869A-2FAD7F3A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078E-7BE9-4D18-A3ED-3F6F6187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D8C0A-54C8-4EE0-92CD-36C134C6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9E576-797F-498C-B51E-13D617F8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103A5-5026-48AF-ADF1-6646D9EB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7D1A5-869A-4B4F-8F4E-D4EA32B7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09E07-0F78-4684-9B54-A9E735D3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6D04-C7BC-4E6A-B597-CF5AB0E9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3548-A205-4DD4-B115-88E789E5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7C95A-8166-42B6-ABFE-42A0D677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D8B26-7DEF-4293-A56A-8E00C256B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7E771-5EF1-40A6-9490-AFA57B28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44BD5-A9D5-477F-9F7A-F16C6AA7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A885-7F4A-4F4E-A037-AEB67200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7978-2339-46F6-BC0F-9A65C39E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01231-F746-4263-B573-6AD62BCE7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885B2-AF23-4B5B-BA13-860924C62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F3CC5-BA3A-464F-98E3-9556F9FD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F57A3-6C4A-448A-BB1D-33E169FB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EA813-37C0-4EBA-BC44-9C2E0226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C09D7-5F25-4C6F-8B94-20216D72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6F7CB-C54C-4B8C-823A-07EDB4523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6BBB9-B97E-4206-B8B9-2C9217A3F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9024-80D8-4D4D-B072-82F6828E0C6B}" type="datetimeFigureOut">
              <a:rPr lang="en-US" smtClean="0"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0A8B-3124-428A-9D7E-701C5E66D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39D7-4610-403A-A38B-E7F3F6D75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E7CF-D8F2-44BE-85FC-472DF3B9D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39CCED-7EB9-4EF4-B0A7-D35DC2CB4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911" y="604299"/>
            <a:ext cx="10555626" cy="6019138"/>
          </a:xfrm>
        </p:spPr>
        <p:txBody>
          <a:bodyPr>
            <a:normAutofit fontScale="25000" lnSpcReduction="20000"/>
          </a:bodyPr>
          <a:lstStyle/>
          <a:p>
            <a:r>
              <a:rPr lang="hr-HR" sz="6400"/>
              <a:t>Sveučilište u Zagrebu Prirodoslovno-matematički fakultet Kemijski odsjek</a:t>
            </a:r>
            <a:endParaRPr lang="en-US" sz="6400"/>
          </a:p>
          <a:p>
            <a:r>
              <a:rPr lang="hr-HR" sz="6400"/>
              <a:t>Poslijediplomski sveučilišni studij Kemija</a:t>
            </a:r>
            <a:endParaRPr lang="en-US" sz="6400"/>
          </a:p>
          <a:p>
            <a:r>
              <a:rPr lang="hr-HR" sz="6400"/>
              <a:t> </a:t>
            </a:r>
            <a:endParaRPr lang="en-US" sz="6400"/>
          </a:p>
          <a:p>
            <a:r>
              <a:rPr lang="hr-HR" sz="6400"/>
              <a:t> </a:t>
            </a:r>
            <a:endParaRPr lang="en-US" sz="6400"/>
          </a:p>
          <a:p>
            <a:r>
              <a:rPr lang="hr-HR" sz="6400"/>
              <a:t> </a:t>
            </a:r>
            <a:endParaRPr lang="en-US" sz="6400"/>
          </a:p>
          <a:p>
            <a:r>
              <a:rPr lang="hr-HR" sz="6400"/>
              <a:t> </a:t>
            </a:r>
            <a:endParaRPr lang="en-US" sz="6400"/>
          </a:p>
          <a:p>
            <a:r>
              <a:rPr lang="hr-HR" sz="6400" b="1"/>
              <a:t>Kemijski seminar I</a:t>
            </a:r>
            <a:endParaRPr lang="en-US" sz="6400"/>
          </a:p>
          <a:p>
            <a:endParaRPr lang="en-US"/>
          </a:p>
          <a:p>
            <a:r>
              <a:rPr lang="hr-HR" sz="4500"/>
              <a:t> </a:t>
            </a:r>
            <a:endParaRPr lang="en-US" sz="4500"/>
          </a:p>
          <a:p>
            <a:r>
              <a:rPr lang="hr-HR" sz="9600" b="1"/>
              <a:t>NAJNOVIJA DOSTIGNUĆA U DVODIMENZIONALNOJ </a:t>
            </a:r>
            <a:r>
              <a:rPr lang="hr-HR" sz="9600" b="1" err="1"/>
              <a:t>TEKUĆINSKOJ</a:t>
            </a:r>
            <a:r>
              <a:rPr lang="hr-HR" sz="9600" b="1"/>
              <a:t> </a:t>
            </a:r>
            <a:r>
              <a:rPr lang="hr-HR" sz="9600" b="1" err="1"/>
              <a:t>KROMATOGRAFIJI</a:t>
            </a:r>
            <a:endParaRPr lang="en-US" sz="9600"/>
          </a:p>
          <a:p>
            <a:endParaRPr lang="en-US" sz="4500"/>
          </a:p>
          <a:p>
            <a:endParaRPr lang="en-US" sz="4500"/>
          </a:p>
          <a:p>
            <a:endParaRPr lang="en-US" sz="4500"/>
          </a:p>
          <a:p>
            <a:endParaRPr lang="en-US" sz="5600"/>
          </a:p>
          <a:p>
            <a:endParaRPr lang="en-US" sz="5600"/>
          </a:p>
          <a:p>
            <a:endParaRPr lang="en-US" sz="5600"/>
          </a:p>
          <a:p>
            <a:r>
              <a:rPr lang="hr-HR" sz="5600"/>
              <a:t>Seminar na temelju članka: B. W. J. </a:t>
            </a:r>
            <a:r>
              <a:rPr lang="hr-HR" sz="5600" err="1"/>
              <a:t>Pirok</a:t>
            </a:r>
            <a:r>
              <a:rPr lang="hr-HR" sz="5600"/>
              <a:t>, D. R. </a:t>
            </a:r>
            <a:r>
              <a:rPr lang="hr-HR" sz="5600" err="1"/>
              <a:t>Stoll</a:t>
            </a:r>
            <a:r>
              <a:rPr lang="hr-HR" sz="5600"/>
              <a:t>, P. J. </a:t>
            </a:r>
            <a:r>
              <a:rPr lang="hr-HR" sz="5600" err="1"/>
              <a:t>Schoenmakers</a:t>
            </a:r>
            <a:r>
              <a:rPr lang="hr-HR" sz="5600"/>
              <a:t>, </a:t>
            </a:r>
            <a:endParaRPr lang="en-US" sz="5600"/>
          </a:p>
          <a:p>
            <a:r>
              <a:rPr lang="hr-HR" sz="5600" err="1"/>
              <a:t>A</a:t>
            </a:r>
            <a:r>
              <a:rPr lang="hr-HR" sz="5600" i="1" err="1"/>
              <a:t>nal.Chem</a:t>
            </a:r>
            <a:r>
              <a:rPr lang="hr-HR" sz="5600" i="1"/>
              <a:t>. </a:t>
            </a:r>
            <a:r>
              <a:rPr lang="hr-HR" sz="5600" b="1"/>
              <a:t>91 </a:t>
            </a:r>
            <a:r>
              <a:rPr lang="hr-HR" sz="5600"/>
              <a:t>(2019) 240-263</a:t>
            </a:r>
            <a:endParaRPr lang="en-US" sz="5600"/>
          </a:p>
          <a:p>
            <a:r>
              <a:rPr lang="hr-HR" sz="5600"/>
              <a:t> </a:t>
            </a:r>
            <a:endParaRPr lang="en-US" sz="5600"/>
          </a:p>
          <a:p>
            <a:pPr algn="l"/>
            <a:r>
              <a:rPr lang="hr-HR" sz="5600"/>
              <a:t>Saša </a:t>
            </a:r>
            <a:r>
              <a:rPr lang="hr-HR" sz="5600" err="1"/>
              <a:t>Grubešić</a:t>
            </a:r>
            <a:endParaRPr lang="en-US" sz="5600"/>
          </a:p>
          <a:p>
            <a:pPr algn="l"/>
            <a:r>
              <a:rPr lang="en-US" sz="5600"/>
              <a:t>srpanj</a:t>
            </a:r>
            <a:r>
              <a:rPr lang="hr-HR" sz="5600"/>
              <a:t>, 2020.</a:t>
            </a:r>
            <a:endParaRPr lang="en-US" sz="5600"/>
          </a:p>
          <a:p>
            <a:r>
              <a:rPr lang="hr-HR" sz="5600"/>
              <a:t> </a:t>
            </a:r>
            <a:endParaRPr lang="en-US" sz="5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33638C-7833-4E27-AA83-CB21E4E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100" b="1">
                <a:solidFill>
                  <a:schemeClr val="bg1"/>
                </a:solidFill>
              </a:rPr>
              <a:t>Aktivna modulacija (</a:t>
            </a:r>
            <a:r>
              <a:rPr lang="hr-HR" sz="3100" b="1" i="1">
                <a:solidFill>
                  <a:schemeClr val="bg1"/>
                </a:solidFill>
              </a:rPr>
              <a:t>Vacuum-Evaporation modulacija</a:t>
            </a:r>
            <a:r>
              <a:rPr lang="en-US" sz="3100" b="1" i="1">
                <a:solidFill>
                  <a:schemeClr val="bg1"/>
                </a:solidFill>
              </a:rPr>
              <a:t>,</a:t>
            </a:r>
            <a:r>
              <a:rPr lang="hr-HR" sz="3100" b="1" i="1">
                <a:solidFill>
                  <a:schemeClr val="bg1"/>
                </a:solidFill>
              </a:rPr>
              <a:t> VEM</a:t>
            </a:r>
            <a:r>
              <a:rPr lang="hr-HR" sz="3100" b="1">
                <a:solidFill>
                  <a:schemeClr val="bg1"/>
                </a:solidFill>
              </a:rPr>
              <a:t>)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FD9CB7-6A75-4BA3-BBAA-7CEA191F9DE3}"/>
              </a:ext>
            </a:extLst>
          </p:cNvPr>
          <p:cNvSpPr txBox="1">
            <a:spLocks/>
          </p:cNvSpPr>
          <p:nvPr/>
        </p:nvSpPr>
        <p:spPr>
          <a:xfrm>
            <a:off x="409710" y="5532492"/>
            <a:ext cx="11408664" cy="1241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Shematski prikaz dva položaja ventila VAM modula. Korišteni međuspoj osmero kanalni dvopoložajni ventil. Sustav koristi grijane petlje koje su podvrgnute vakuumu. Mobilna faza prve dimenzije hlapi, a analit zaostaje na stijenkama petlje. Prebacivanjem ventila u drugi položaj mobilna faza druge dimenzije otapa uzorak i nanosi ga na analitičku kolonu</a:t>
            </a:r>
            <a:endParaRPr lang="en-US" sz="200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F6F5B-D2FC-487B-ADF5-A140ADF1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79" y="2205692"/>
            <a:ext cx="9647314" cy="31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3638C-7833-4E27-AA83-CB21E4E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B1730-43B3-4665-890F-0B065F16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731849"/>
          </a:xfrm>
        </p:spPr>
        <p:txBody>
          <a:bodyPr anchor="ctr">
            <a:normAutofit lnSpcReduction="10000"/>
          </a:bodyPr>
          <a:lstStyle/>
          <a:p>
            <a:r>
              <a:rPr lang="en-US" sz="2200"/>
              <a:t>N</a:t>
            </a:r>
            <a:r>
              <a:rPr lang="hr-HR" sz="2200"/>
              <a:t>ajvažnij</a:t>
            </a:r>
            <a:r>
              <a:rPr lang="en-US" sz="2200"/>
              <a:t>i</a:t>
            </a:r>
            <a:r>
              <a:rPr lang="hr-HR" sz="2200"/>
              <a:t> di</a:t>
            </a:r>
            <a:r>
              <a:rPr lang="en-US" sz="2200"/>
              <a:t>o</a:t>
            </a:r>
            <a:r>
              <a:rPr lang="hr-HR" sz="2200"/>
              <a:t> </a:t>
            </a:r>
            <a:r>
              <a:rPr lang="en-US" sz="2200"/>
              <a:t> </a:t>
            </a:r>
            <a:r>
              <a:rPr lang="hr-HR" sz="2200"/>
              <a:t>dvodimenzionalnog kromatograma </a:t>
            </a:r>
            <a:r>
              <a:rPr lang="en-US" sz="2200"/>
              <a:t>je</a:t>
            </a:r>
            <a:r>
              <a:rPr lang="hr-HR" sz="2200"/>
              <a:t> međuspoju prve i druge dimenzije</a:t>
            </a:r>
            <a:endParaRPr lang="en-US" sz="2200"/>
          </a:p>
          <a:p>
            <a:r>
              <a:rPr lang="hr-HR" sz="2200"/>
              <a:t>Postoji nekoliko vrsta međuspojeva, od kojih su dva najnovija i najuspješnija – ASM</a:t>
            </a:r>
            <a:r>
              <a:rPr lang="en-US" sz="2200"/>
              <a:t> i </a:t>
            </a:r>
            <a:r>
              <a:rPr lang="hr-HR" sz="2200"/>
              <a:t>SPAM</a:t>
            </a:r>
            <a:r>
              <a:rPr lang="en-US" sz="2200"/>
              <a:t>. </a:t>
            </a:r>
            <a:r>
              <a:rPr lang="hr-HR" sz="2200"/>
              <a:t>Razvijeni su un</a:t>
            </a:r>
            <a:r>
              <a:rPr lang="en-US" sz="2200"/>
              <a:t>azad</a:t>
            </a:r>
            <a:r>
              <a:rPr lang="hr-HR" sz="2200"/>
              <a:t> nekoliko godina te su približili dvodimenzionalnu tekućinsku kromatografiju širem krugu korisnika</a:t>
            </a:r>
            <a:endParaRPr lang="en-US" sz="2200"/>
          </a:p>
          <a:p>
            <a:r>
              <a:rPr lang="hr-H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Unatoč svim nedostacima (neke od njih kao što je smanjena osjetljivost te nekompatibilnost mobilnih faza moguće je ukloniti korištenjem odgovarajućeg međuspoja), njezina fleksibilnost u izboru različitih načina razdvajanja prve i druge dimenzije te višestruko veća moć razdvajanja kao i dodatna sigurnost prilikom identifikacije nepoznatih spojeva je nezamjenjiva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9832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0E9C5405-4A49-4E12-98FD-8966C1118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5BAFBDD6-35EA-4318-81BD-034C73032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9668AFA7-0343-4462-B952-29775C02D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1663E-CE86-4562-99C8-32250A07F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30078"/>
            <a:ext cx="6686077" cy="4780544"/>
          </a:xfrm>
          <a:prstGeom prst="rect">
            <a:avLst/>
          </a:prstGeom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FABAF75E-3794-4E38-AFE5-55C26244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BC15E-0166-4151-B435-FE4901C31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1062401"/>
            <a:ext cx="3262028" cy="2733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Shematski prikaz principa rada dvodimenzionalne kromatografije</a:t>
            </a:r>
            <a:b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B09793-71D0-495D-9CC9-968EC80F1775}"/>
              </a:ext>
            </a:extLst>
          </p:cNvPr>
          <p:cNvSpPr txBox="1">
            <a:spLocks/>
          </p:cNvSpPr>
          <p:nvPr/>
        </p:nvSpPr>
        <p:spPr>
          <a:xfrm>
            <a:off x="8129872" y="3799647"/>
            <a:ext cx="3262028" cy="141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18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Eluent prve dimezije s analitom je “uzorak” u druge dimenzije  </a:t>
            </a:r>
            <a:br>
              <a:rPr lang="en-US" sz="1800" b="1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</a:br>
            <a:endParaRPr lang="en-US" sz="1800" kern="120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1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089D80-CBAA-4887-A42F-763EE3429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7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450688-E4DA-4122-AB1B-E1D7733ECE2F}"/>
              </a:ext>
            </a:extLst>
          </p:cNvPr>
          <p:cNvSpPr txBox="1">
            <a:spLocks/>
          </p:cNvSpPr>
          <p:nvPr/>
        </p:nvSpPr>
        <p:spPr>
          <a:xfrm>
            <a:off x="7745318" y="2293321"/>
            <a:ext cx="3581050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Načini rada dvodimenzionalne kromatografije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en-US" sz="1700" b="1" i="1">
                <a:solidFill>
                  <a:srgbClr val="FFFFFF"/>
                </a:solidFill>
              </a:rPr>
              <a:t>heart-cut </a:t>
            </a:r>
            <a:r>
              <a:rPr lang="en-US" sz="1700">
                <a:solidFill>
                  <a:srgbClr val="FFFFFF"/>
                </a:solidFill>
              </a:rPr>
              <a:t>(</a:t>
            </a:r>
            <a:r>
              <a:rPr lang="en-US" sz="1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LC-LC)</a:t>
            </a:r>
            <a:endParaRPr lang="en-US" sz="1700" i="1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en-US" sz="1700" b="1" i="1">
                <a:solidFill>
                  <a:srgbClr val="FFFFFF"/>
                </a:solidFill>
              </a:rPr>
              <a:t>multiple-heart-cut </a:t>
            </a:r>
            <a:r>
              <a:rPr lang="en-US" sz="1700" b="1">
                <a:solidFill>
                  <a:srgbClr val="FFFFFF"/>
                </a:solidFill>
              </a:rPr>
              <a:t>(</a:t>
            </a:r>
            <a:r>
              <a:rPr lang="en-US" sz="1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mLC-LC)</a:t>
            </a:r>
            <a:endParaRPr lang="en-US" sz="1700" b="1" i="1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C) </a:t>
            </a:r>
            <a:r>
              <a:rPr lang="en-US" sz="1700">
                <a:solidFill>
                  <a:srgbClr val="FFFFFF"/>
                </a:solidFill>
              </a:rPr>
              <a:t>selektivno sveobuhvatna(</a:t>
            </a:r>
            <a:r>
              <a:rPr lang="en-US" sz="1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sLC×LC)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D) </a:t>
            </a:r>
            <a:r>
              <a:rPr lang="en-US" sz="1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sveobuhvatna (LC×LC)</a:t>
            </a:r>
            <a:endParaRPr lang="en-US" sz="1700" i="1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833D-96BD-4A6F-8F93-249649C8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45" y="3724409"/>
            <a:ext cx="3304553" cy="2249111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Trodimenzionalni prikaz dvodimenzionalnog kromatograma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546899-7D89-4D1D-A591-5FF3A56A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92" y="3532144"/>
            <a:ext cx="6415399" cy="3325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586F1-7F8E-4D42-B976-74C86499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09" y="261980"/>
            <a:ext cx="7209140" cy="341919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AAEBB1B-7D63-40B3-B599-5A801E59281B}"/>
              </a:ext>
            </a:extLst>
          </p:cNvPr>
          <p:cNvSpPr txBox="1">
            <a:spLocks/>
          </p:cNvSpPr>
          <p:nvPr/>
        </p:nvSpPr>
        <p:spPr>
          <a:xfrm>
            <a:off x="443303" y="841798"/>
            <a:ext cx="3374095" cy="1768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Sveobuhvatni način rada dvodimenzionalnog kromatografa (LC x LC)</a:t>
            </a:r>
          </a:p>
        </p:txBody>
      </p:sp>
    </p:spTree>
    <p:extLst>
      <p:ext uri="{BB962C8B-B14F-4D97-AF65-F5344CB8AC3E}">
        <p14:creationId xmlns:p14="http://schemas.microsoft.com/office/powerpoint/2010/main" val="153237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A750-8893-4AB7-AD25-C678B7FB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200"/>
              <a:t>Prikaz m</a:t>
            </a:r>
            <a:r>
              <a:rPr lang="hr-HR" sz="2200" i="1"/>
              <a:t>ultiple-heart-cut</a:t>
            </a:r>
            <a:r>
              <a:rPr lang="hr-HR" sz="2200"/>
              <a:t> tehnike prilikom razdvajanja koeluirajućih analita u prvoj dimenziji te njihovo razdvajanje prije potvrdne analize </a:t>
            </a:r>
            <a:r>
              <a:rPr lang="hr-HR" sz="2000"/>
              <a:t>spektrometrijom masa (MS)</a:t>
            </a:r>
            <a:endParaRPr lang="en-US" sz="20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70BF97-4CB2-4991-9802-9A169C476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954" y="1207363"/>
            <a:ext cx="8301747" cy="54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ABE4-474F-4C65-B142-6DCCEC7D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/>
              <a:t>Prednosti i nedostatci dvodimenzionalne tekućinske kromatografije</a:t>
            </a:r>
            <a:br>
              <a:rPr lang="en-US" b="1"/>
            </a:b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FD9593-BB60-4C9E-8F16-17739B622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816694"/>
              </p:ext>
            </p:extLst>
          </p:nvPr>
        </p:nvGraphicFramePr>
        <p:xfrm>
          <a:off x="1780674" y="1361287"/>
          <a:ext cx="8559609" cy="4675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9355">
                  <a:extLst>
                    <a:ext uri="{9D8B030D-6E8A-4147-A177-3AD203B41FA5}">
                      <a16:colId xmlns:a16="http://schemas.microsoft.com/office/drawing/2014/main" val="2307270254"/>
                    </a:ext>
                  </a:extLst>
                </a:gridCol>
                <a:gridCol w="4280254">
                  <a:extLst>
                    <a:ext uri="{9D8B030D-6E8A-4147-A177-3AD203B41FA5}">
                      <a16:colId xmlns:a16="http://schemas.microsoft.com/office/drawing/2014/main" val="3733983117"/>
                    </a:ext>
                  </a:extLst>
                </a:gridCol>
              </a:tblGrid>
              <a:tr h="378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Prednosti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/>
                          </a:solidFill>
                          <a:effectLst/>
                        </a:rPr>
                        <a:t>Nedostatci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2242"/>
                  </a:ext>
                </a:extLst>
              </a:tr>
              <a:tr h="429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Vrlo visoka moć razdvajanja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Dodatna selektivnost (ortogonalnost) druge dimenzije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Smanjena nesigurnost identifikacije komponenti (u usporedbi s HPLC)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Kompatibilnost s MS i MS/MS detekcijom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Provjeravanje čistoće pika dodatnom selektivnošću druge dimenzije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Izbor različitih mehanizama zadržavanja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Velik ukupan broj razdvojenih komponenti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Složena instrumentacija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Povećano vrijeme trajanja analize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Smanjena osjetljivost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Nekompatibilnost mobilnih faza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Razvoj metode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Zahtjevna interpretacija rezultata, potreban poseban računalni program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7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15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AA7AC-DD9D-4098-854D-449CE897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>
                <a:solidFill>
                  <a:srgbClr val="FFFFFF"/>
                </a:solidFill>
              </a:rPr>
              <a:t>Pasivna modulacija 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(pasivni međuspoj dvije dimenzije)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D435C6-4F72-4DBC-B435-3DE96D73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230" y="3072208"/>
            <a:ext cx="3704078" cy="26606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000">
                <a:solidFill>
                  <a:srgbClr val="FFFFFF"/>
                </a:solidFill>
              </a:rPr>
              <a:t>Shematski prikaz 2D-LC sustava s osmero kanalnim dvopoložajnim ventilom kao međuspojem. L1, te L2 su petlje koje se naizmjence pune uzorkom prve dimenzije i injektiraju na kolonu druge dimenzije promjenom položaja ventila (označeno crvenom strelicom)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Content Placeholder 3">
            <a:extLst>
              <a:ext uri="{FF2B5EF4-FFF2-40B4-BE49-F238E27FC236}">
                <a16:creationId xmlns:a16="http://schemas.microsoft.com/office/drawing/2014/main" id="{2C2D2ED9-1152-4FF1-9391-FB3D33789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7" b="13451"/>
          <a:stretch/>
        </p:blipFill>
        <p:spPr>
          <a:xfrm>
            <a:off x="-62568" y="2162354"/>
            <a:ext cx="7571230" cy="28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3638C-7833-4E27-AA83-CB21E4E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3100">
                <a:solidFill>
                  <a:schemeClr val="bg1"/>
                </a:solidFill>
              </a:rPr>
              <a:t>Aktivna modulacija (</a:t>
            </a:r>
            <a:r>
              <a:rPr lang="hr-HR" sz="3100" i="1">
                <a:solidFill>
                  <a:schemeClr val="bg1"/>
                </a:solidFill>
              </a:rPr>
              <a:t>Active Solvent Modulation, </a:t>
            </a:r>
            <a:r>
              <a:rPr lang="hr-HR" sz="3100">
                <a:solidFill>
                  <a:schemeClr val="bg1"/>
                </a:solidFill>
              </a:rPr>
              <a:t>ASM)</a:t>
            </a: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FD9CB7-6A75-4BA3-BBAA-7CEA191F9DE3}"/>
              </a:ext>
            </a:extLst>
          </p:cNvPr>
          <p:cNvSpPr txBox="1">
            <a:spLocks/>
          </p:cNvSpPr>
          <p:nvPr/>
        </p:nvSpPr>
        <p:spPr>
          <a:xfrm>
            <a:off x="7835105" y="3072208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Shematski prikaz ASM modula. U položaju A petlja se puni s uzorkom prve dimenzije. U položaju B ventil je okrenut te se napunjena petlja ispire s mobilnom fazom druge dimenzije uz simultano razrjeđenje mobilnom fazom (druge dimenzije) kroz obilaznu kapilaru. Razrijeđeni uzorak nanešen na kolonu druge dimenzije se eluira samo s mobilnom fazom druge dimenzije u položaju C. U položaju D i A ponavlja se injektiranje uzorka iz sekundarne petlje</a:t>
            </a:r>
            <a:endParaRPr lang="en-US" sz="1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3FDCF-9122-49A9-9BF3-3EE7F1ED36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76" y="818305"/>
            <a:ext cx="7493677" cy="4937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4D4B7-BF76-4354-9F19-0410CCFECDFC}"/>
              </a:ext>
            </a:extLst>
          </p:cNvPr>
          <p:cNvSpPr txBox="1"/>
          <p:nvPr/>
        </p:nvSpPr>
        <p:spPr>
          <a:xfrm>
            <a:off x="323134" y="378135"/>
            <a:ext cx="6497052" cy="783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33638C-7833-4E27-AA83-CB21E4E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759805"/>
            <a:ext cx="104942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3100" b="1">
                <a:solidFill>
                  <a:schemeClr val="bg1"/>
                </a:solidFill>
              </a:rPr>
              <a:t>Aktivna modulacija (</a:t>
            </a:r>
            <a:r>
              <a:rPr lang="hr-HR" sz="3100" b="1" i="1">
                <a:solidFill>
                  <a:schemeClr val="bg1"/>
                </a:solidFill>
              </a:rPr>
              <a:t>Stationary-Phase-Assisted Modulation,</a:t>
            </a:r>
            <a:r>
              <a:rPr lang="hr-HR" sz="3100" b="1">
                <a:solidFill>
                  <a:schemeClr val="bg1"/>
                </a:solidFill>
              </a:rPr>
              <a:t> SPAM)</a:t>
            </a:r>
            <a:endParaRPr lang="en-US" sz="3100" b="1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FD9CB7-6A75-4BA3-BBAA-7CEA191F9DE3}"/>
              </a:ext>
            </a:extLst>
          </p:cNvPr>
          <p:cNvSpPr txBox="1">
            <a:spLocks/>
          </p:cNvSpPr>
          <p:nvPr/>
        </p:nvSpPr>
        <p:spPr>
          <a:xfrm>
            <a:off x="490839" y="5447071"/>
            <a:ext cx="11386529" cy="929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Shematski prikaz dva položaja ventila SPAM modula. Korišteni međuspoj je osmero kanalni dvopoložajni ventil. Umjesto petlje, sustav koristi zahvatne  kolone, a problem nekompatibilnosti mobilnih faza zbog jačina eluacijske moći riješen je pomoću miješalice mobilnih faza prve dimenzije, prije ulaska u modul.</a:t>
            </a:r>
            <a:endParaRPr lang="en-US" sz="220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F825F-7696-4577-90DD-FF8C5E47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1" y="2177172"/>
            <a:ext cx="10191404" cy="29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95969A3417B4DB568FE2C5620277F" ma:contentTypeVersion="7" ma:contentTypeDescription="Create a new document." ma:contentTypeScope="" ma:versionID="b7947068918f4fe9c2994857dcd05e1b">
  <xsd:schema xmlns:xsd="http://www.w3.org/2001/XMLSchema" xmlns:xs="http://www.w3.org/2001/XMLSchema" xmlns:p="http://schemas.microsoft.com/office/2006/metadata/properties" xmlns:ns3="f9d80563-f68a-4875-a123-ea0a4dfe9754" xmlns:ns4="319d18f9-f938-4ea5-8ce0-dbfb53aec3cb" targetNamespace="http://schemas.microsoft.com/office/2006/metadata/properties" ma:root="true" ma:fieldsID="a97d36dddb888428686e258f6bddb65e" ns3:_="" ns4:_="">
    <xsd:import namespace="f9d80563-f68a-4875-a123-ea0a4dfe9754"/>
    <xsd:import namespace="319d18f9-f938-4ea5-8ce0-dbfb53aec3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ingHintHash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80563-f68a-4875-a123-ea0a4dfe9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d18f9-f938-4ea5-8ce0-dbfb53aec3cb" elementFormDefault="qualified">
    <xsd:import namespace="http://schemas.microsoft.com/office/2006/documentManagement/types"/>
    <xsd:import namespace="http://schemas.microsoft.com/office/infopath/2007/PartnerControls"/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367D0-DDDB-4559-A791-C813A33E7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80563-f68a-4875-a123-ea0a4dfe9754"/>
    <ds:schemaRef ds:uri="319d18f9-f938-4ea5-8ce0-dbfb53aec3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3D216F-04C3-4900-AA3C-9473B72B31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80095-F06F-4914-A927-6D0BBFBD0E50}">
  <ds:schemaRefs>
    <ds:schemaRef ds:uri="http://www.w3.org/XML/1998/namespace"/>
    <ds:schemaRef ds:uri="http://schemas.openxmlformats.org/package/2006/metadata/core-properties"/>
    <ds:schemaRef ds:uri="f9d80563-f68a-4875-a123-ea0a4dfe9754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19d18f9-f938-4ea5-8ce0-dbfb53aec3cb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509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Shematski prikaz principa rada dvodimenzionalne kromatografije </vt:lpstr>
      <vt:lpstr>PowerPoint Presentation</vt:lpstr>
      <vt:lpstr>Trodimenzionalni prikaz dvodimenzionalnog kromatograma</vt:lpstr>
      <vt:lpstr>Prikaz multiple-heart-cut tehnike prilikom razdvajanja koeluirajućih analita u prvoj dimenziji te njihovo razdvajanje prije potvrdne analize spektrometrijom masa (MS)</vt:lpstr>
      <vt:lpstr>Prednosti i nedostatci dvodimenzionalne tekućinske kromatografije </vt:lpstr>
      <vt:lpstr>Pasivna modulacija  (pasivni međuspoj dvije dimenzije)</vt:lpstr>
      <vt:lpstr>Aktivna modulacija (Active Solvent Modulation, ASM)</vt:lpstr>
      <vt:lpstr>Aktivna modulacija (Stationary-Phase-Assisted Modulation, SPAM)</vt:lpstr>
      <vt:lpstr>Aktivna modulacija (Vacuum-Evaporation modulacija, VEM)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 Grubesic</dc:creator>
  <cp:lastModifiedBy>Sasa Grubesic</cp:lastModifiedBy>
  <cp:revision>12</cp:revision>
  <dcterms:created xsi:type="dcterms:W3CDTF">2020-07-08T09:51:45Z</dcterms:created>
  <dcterms:modified xsi:type="dcterms:W3CDTF">2020-07-09T14:46:04Z</dcterms:modified>
</cp:coreProperties>
</file>