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16.png" ContentType="image/png"/>
  <Override PartName="/ppt/media/image15.jpeg" ContentType="image/jpeg"/>
  <Override PartName="/ppt/media/image1.png" ContentType="image/png"/>
  <Override PartName="/ppt/media/image2.png" ContentType="image/png"/>
  <Override PartName="/ppt/media/image8.png" ContentType="image/png"/>
  <Override PartName="/ppt/media/image14.jpeg" ContentType="image/jpe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30275212" cy="42803762"/>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1513440" y="9986760"/>
            <a:ext cx="6622200" cy="31910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1513440" y="13481280"/>
            <a:ext cx="6622200" cy="31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34" name="PlaceHolder 2"/>
          <p:cNvSpPr>
            <a:spLocks noGrp="1"/>
          </p:cNvSpPr>
          <p:nvPr>
            <p:ph type="body"/>
          </p:nvPr>
        </p:nvSpPr>
        <p:spPr>
          <a:xfrm>
            <a:off x="1513440" y="9986760"/>
            <a:ext cx="3231360" cy="3191040"/>
          </a:xfrm>
          <a:prstGeom prst="rect">
            <a:avLst/>
          </a:prstGeom>
        </p:spPr>
        <p:txBody>
          <a:bodyPr lIns="0" rIns="0" tIns="0" bIns="0">
            <a:normAutofit/>
          </a:bodyPr>
          <a:p>
            <a:endParaRPr b="0" lang="en-US" sz="3200" spc="-1" strike="noStrike">
              <a:latin typeface="Arial"/>
            </a:endParaRPr>
          </a:p>
        </p:txBody>
      </p:sp>
      <p:sp>
        <p:nvSpPr>
          <p:cNvPr id="35" name="PlaceHolder 3"/>
          <p:cNvSpPr>
            <a:spLocks noGrp="1"/>
          </p:cNvSpPr>
          <p:nvPr>
            <p:ph type="body"/>
          </p:nvPr>
        </p:nvSpPr>
        <p:spPr>
          <a:xfrm>
            <a:off x="4906800" y="9986760"/>
            <a:ext cx="3231360" cy="3191040"/>
          </a:xfrm>
          <a:prstGeom prst="rect">
            <a:avLst/>
          </a:prstGeom>
        </p:spPr>
        <p:txBody>
          <a:bodyPr lIns="0" rIns="0" tIns="0" bIns="0">
            <a:normAutofit/>
          </a:bodyPr>
          <a:p>
            <a:endParaRPr b="0" lang="en-US" sz="3200" spc="-1" strike="noStrike">
              <a:latin typeface="Arial"/>
            </a:endParaRPr>
          </a:p>
        </p:txBody>
      </p:sp>
      <p:sp>
        <p:nvSpPr>
          <p:cNvPr id="36" name="PlaceHolder 4"/>
          <p:cNvSpPr>
            <a:spLocks noGrp="1"/>
          </p:cNvSpPr>
          <p:nvPr>
            <p:ph type="body"/>
          </p:nvPr>
        </p:nvSpPr>
        <p:spPr>
          <a:xfrm>
            <a:off x="1513440" y="13481280"/>
            <a:ext cx="3231360" cy="3191040"/>
          </a:xfrm>
          <a:prstGeom prst="rect">
            <a:avLst/>
          </a:prstGeom>
        </p:spPr>
        <p:txBody>
          <a:bodyPr lIns="0" rIns="0" tIns="0" bIns="0">
            <a:normAutofit/>
          </a:bodyPr>
          <a:p>
            <a:endParaRPr b="0" lang="en-US" sz="3200" spc="-1" strike="noStrike">
              <a:latin typeface="Arial"/>
            </a:endParaRPr>
          </a:p>
        </p:txBody>
      </p:sp>
      <p:sp>
        <p:nvSpPr>
          <p:cNvPr id="37" name="PlaceHolder 5"/>
          <p:cNvSpPr>
            <a:spLocks noGrp="1"/>
          </p:cNvSpPr>
          <p:nvPr>
            <p:ph type="body"/>
          </p:nvPr>
        </p:nvSpPr>
        <p:spPr>
          <a:xfrm>
            <a:off x="4906800" y="13481280"/>
            <a:ext cx="3231360" cy="31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39" name="PlaceHolder 2"/>
          <p:cNvSpPr>
            <a:spLocks noGrp="1"/>
          </p:cNvSpPr>
          <p:nvPr>
            <p:ph type="body"/>
          </p:nvPr>
        </p:nvSpPr>
        <p:spPr>
          <a:xfrm>
            <a:off x="1513440" y="9986760"/>
            <a:ext cx="2132280" cy="3191040"/>
          </a:xfrm>
          <a:prstGeom prst="rect">
            <a:avLst/>
          </a:prstGeom>
        </p:spPr>
        <p:txBody>
          <a:bodyPr lIns="0" rIns="0" tIns="0" bIns="0">
            <a:normAutofit/>
          </a:bodyPr>
          <a:p>
            <a:endParaRPr b="0" lang="en-US" sz="3200" spc="-1" strike="noStrike">
              <a:latin typeface="Arial"/>
            </a:endParaRPr>
          </a:p>
        </p:txBody>
      </p:sp>
      <p:sp>
        <p:nvSpPr>
          <p:cNvPr id="40" name="PlaceHolder 3"/>
          <p:cNvSpPr>
            <a:spLocks noGrp="1"/>
          </p:cNvSpPr>
          <p:nvPr>
            <p:ph type="body"/>
          </p:nvPr>
        </p:nvSpPr>
        <p:spPr>
          <a:xfrm>
            <a:off x="3752640" y="9986760"/>
            <a:ext cx="2132280" cy="3191040"/>
          </a:xfrm>
          <a:prstGeom prst="rect">
            <a:avLst/>
          </a:prstGeom>
        </p:spPr>
        <p:txBody>
          <a:bodyPr lIns="0" rIns="0" tIns="0" bIns="0">
            <a:normAutofit/>
          </a:bodyPr>
          <a:p>
            <a:endParaRPr b="0" lang="en-US" sz="3200" spc="-1" strike="noStrike">
              <a:latin typeface="Arial"/>
            </a:endParaRPr>
          </a:p>
        </p:txBody>
      </p:sp>
      <p:sp>
        <p:nvSpPr>
          <p:cNvPr id="41" name="PlaceHolder 4"/>
          <p:cNvSpPr>
            <a:spLocks noGrp="1"/>
          </p:cNvSpPr>
          <p:nvPr>
            <p:ph type="body"/>
          </p:nvPr>
        </p:nvSpPr>
        <p:spPr>
          <a:xfrm>
            <a:off x="5991840" y="9986760"/>
            <a:ext cx="2132280" cy="3191040"/>
          </a:xfrm>
          <a:prstGeom prst="rect">
            <a:avLst/>
          </a:prstGeom>
        </p:spPr>
        <p:txBody>
          <a:bodyPr lIns="0" rIns="0" tIns="0" bIns="0">
            <a:normAutofit/>
          </a:bodyPr>
          <a:p>
            <a:endParaRPr b="0" lang="en-US" sz="3200" spc="-1" strike="noStrike">
              <a:latin typeface="Arial"/>
            </a:endParaRPr>
          </a:p>
        </p:txBody>
      </p:sp>
      <p:sp>
        <p:nvSpPr>
          <p:cNvPr id="42" name="PlaceHolder 5"/>
          <p:cNvSpPr>
            <a:spLocks noGrp="1"/>
          </p:cNvSpPr>
          <p:nvPr>
            <p:ph type="body"/>
          </p:nvPr>
        </p:nvSpPr>
        <p:spPr>
          <a:xfrm>
            <a:off x="1513440" y="13481280"/>
            <a:ext cx="2132280" cy="3191040"/>
          </a:xfrm>
          <a:prstGeom prst="rect">
            <a:avLst/>
          </a:prstGeom>
        </p:spPr>
        <p:txBody>
          <a:bodyPr lIns="0" rIns="0" tIns="0" bIns="0">
            <a:normAutofit/>
          </a:bodyPr>
          <a:p>
            <a:endParaRPr b="0" lang="en-US" sz="3200" spc="-1" strike="noStrike">
              <a:latin typeface="Arial"/>
            </a:endParaRPr>
          </a:p>
        </p:txBody>
      </p:sp>
      <p:sp>
        <p:nvSpPr>
          <p:cNvPr id="43" name="PlaceHolder 6"/>
          <p:cNvSpPr>
            <a:spLocks noGrp="1"/>
          </p:cNvSpPr>
          <p:nvPr>
            <p:ph type="body"/>
          </p:nvPr>
        </p:nvSpPr>
        <p:spPr>
          <a:xfrm>
            <a:off x="3752640" y="13481280"/>
            <a:ext cx="2132280" cy="3191040"/>
          </a:xfrm>
          <a:prstGeom prst="rect">
            <a:avLst/>
          </a:prstGeom>
        </p:spPr>
        <p:txBody>
          <a:bodyPr lIns="0" rIns="0" tIns="0" bIns="0">
            <a:normAutofit/>
          </a:bodyPr>
          <a:p>
            <a:endParaRPr b="0" lang="en-US" sz="3200" spc="-1" strike="noStrike">
              <a:latin typeface="Arial"/>
            </a:endParaRPr>
          </a:p>
        </p:txBody>
      </p:sp>
      <p:sp>
        <p:nvSpPr>
          <p:cNvPr id="44" name="PlaceHolder 7"/>
          <p:cNvSpPr>
            <a:spLocks noGrp="1"/>
          </p:cNvSpPr>
          <p:nvPr>
            <p:ph type="body"/>
          </p:nvPr>
        </p:nvSpPr>
        <p:spPr>
          <a:xfrm>
            <a:off x="5991840" y="13481280"/>
            <a:ext cx="2132280" cy="31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subTitle"/>
          </p:nvPr>
        </p:nvSpPr>
        <p:spPr>
          <a:xfrm>
            <a:off x="1513440" y="9986760"/>
            <a:ext cx="6622200" cy="6689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1513440" y="9986760"/>
            <a:ext cx="6622200" cy="6689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14" name="PlaceHolder 2"/>
          <p:cNvSpPr>
            <a:spLocks noGrp="1"/>
          </p:cNvSpPr>
          <p:nvPr>
            <p:ph type="body"/>
          </p:nvPr>
        </p:nvSpPr>
        <p:spPr>
          <a:xfrm>
            <a:off x="1513440" y="9986760"/>
            <a:ext cx="3231360" cy="6689880"/>
          </a:xfrm>
          <a:prstGeom prst="rect">
            <a:avLst/>
          </a:prstGeom>
        </p:spPr>
        <p:txBody>
          <a:bodyPr lIns="0" rIns="0" tIns="0" bIns="0">
            <a:normAutofit/>
          </a:bodyPr>
          <a:p>
            <a:endParaRPr b="0" lang="en-US" sz="3200" spc="-1" strike="noStrike">
              <a:latin typeface="Arial"/>
            </a:endParaRPr>
          </a:p>
        </p:txBody>
      </p:sp>
      <p:sp>
        <p:nvSpPr>
          <p:cNvPr id="15" name="PlaceHolder 3"/>
          <p:cNvSpPr>
            <a:spLocks noGrp="1"/>
          </p:cNvSpPr>
          <p:nvPr>
            <p:ph type="body"/>
          </p:nvPr>
        </p:nvSpPr>
        <p:spPr>
          <a:xfrm>
            <a:off x="4906800" y="9986760"/>
            <a:ext cx="3231360" cy="6689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13440" y="1713240"/>
            <a:ext cx="27247680" cy="33067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19" name="PlaceHolder 2"/>
          <p:cNvSpPr>
            <a:spLocks noGrp="1"/>
          </p:cNvSpPr>
          <p:nvPr>
            <p:ph type="body"/>
          </p:nvPr>
        </p:nvSpPr>
        <p:spPr>
          <a:xfrm>
            <a:off x="1513440" y="9986760"/>
            <a:ext cx="3231360" cy="319104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906800" y="9986760"/>
            <a:ext cx="3231360" cy="668988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1513440" y="13481280"/>
            <a:ext cx="3231360" cy="31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1513440" y="9986760"/>
            <a:ext cx="3231360" cy="668988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4906800" y="9986760"/>
            <a:ext cx="3231360" cy="319104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4906800" y="13481280"/>
            <a:ext cx="3231360" cy="31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13440" y="1713240"/>
            <a:ext cx="27247680" cy="71334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1513440" y="9986760"/>
            <a:ext cx="3231360" cy="31910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906800" y="9986760"/>
            <a:ext cx="3231360" cy="31910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1513440" y="13481280"/>
            <a:ext cx="6622200" cy="31910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dda9a9"/>
            </a:gs>
            <a:gs pos="50000">
              <a:srgbClr val="990000"/>
            </a:gs>
            <a:gs pos="100000">
              <a:srgbClr val="dda9a9"/>
            </a:gs>
          </a:gsLst>
          <a:lin ang="5400000"/>
        </a:gradFill>
      </p:bgPr>
    </p:bg>
    <p:spTree>
      <p:nvGrpSpPr>
        <p:cNvPr id="1" name=""/>
        <p:cNvGrpSpPr/>
        <p:nvPr/>
      </p:nvGrpSpPr>
      <p:grpSpPr>
        <a:xfrm>
          <a:off x="0" y="0"/>
          <a:ext cx="0" cy="0"/>
          <a:chOff x="0" y="0"/>
          <a:chExt cx="0" cy="0"/>
        </a:xfrm>
      </p:grpSpPr>
      <p:pic>
        <p:nvPicPr>
          <p:cNvPr id="0" name="Google Shape;11;p1" descr=""/>
          <p:cNvPicPr/>
          <p:nvPr/>
        </p:nvPicPr>
        <p:blipFill>
          <a:blip r:embed="rId2"/>
          <a:stretch/>
        </p:blipFill>
        <p:spPr>
          <a:xfrm rot="16200000">
            <a:off x="-10978560" y="21523680"/>
            <a:ext cx="13920480" cy="4017240"/>
          </a:xfrm>
          <a:prstGeom prst="rect">
            <a:avLst/>
          </a:prstGeom>
          <a:ln>
            <a:noFill/>
          </a:ln>
        </p:spPr>
      </p:pic>
      <p:pic>
        <p:nvPicPr>
          <p:cNvPr id="1" name="Google Shape;12;p1" descr=""/>
          <p:cNvPicPr/>
          <p:nvPr/>
        </p:nvPicPr>
        <p:blipFill>
          <a:blip r:embed="rId3"/>
          <a:stretch/>
        </p:blipFill>
        <p:spPr>
          <a:xfrm rot="5400000">
            <a:off x="27333360" y="21522960"/>
            <a:ext cx="13920480" cy="4017240"/>
          </a:xfrm>
          <a:prstGeom prst="rect">
            <a:avLst/>
          </a:prstGeom>
          <a:ln>
            <a:noFill/>
          </a:ln>
        </p:spPr>
      </p:pic>
      <p:pic>
        <p:nvPicPr>
          <p:cNvPr id="2" name="Google Shape;13;p1" descr=""/>
          <p:cNvPicPr/>
          <p:nvPr/>
        </p:nvPicPr>
        <p:blipFill>
          <a:blip r:embed="rId4"/>
          <a:stretch/>
        </p:blipFill>
        <p:spPr>
          <a:xfrm>
            <a:off x="1355040" y="43299000"/>
            <a:ext cx="27564840" cy="1510200"/>
          </a:xfrm>
          <a:prstGeom prst="rect">
            <a:avLst/>
          </a:prstGeom>
          <a:ln>
            <a:noFill/>
          </a:ln>
        </p:spPr>
      </p:pic>
      <p:sp>
        <p:nvSpPr>
          <p:cNvPr id="3" name="CustomShape 1"/>
          <p:cNvSpPr/>
          <p:nvPr/>
        </p:nvSpPr>
        <p:spPr>
          <a:xfrm>
            <a:off x="1355040" y="43856640"/>
            <a:ext cx="15136920" cy="1237680"/>
          </a:xfrm>
          <a:prstGeom prst="rect">
            <a:avLst/>
          </a:prstGeom>
          <a:noFill/>
          <a:ln>
            <a:noFill/>
          </a:ln>
        </p:spPr>
        <p:style>
          <a:lnRef idx="0"/>
          <a:fillRef idx="0"/>
          <a:effectRef idx="0"/>
          <a:fontRef idx="minor"/>
        </p:style>
        <p:txBody>
          <a:bodyPr lIns="84240" rIns="84240" tIns="42120" bIns="42120" anchor="ctr">
            <a:noAutofit/>
          </a:bodyPr>
          <a:p>
            <a:pPr>
              <a:lnSpc>
                <a:spcPct val="100000"/>
              </a:lnSpc>
              <a:tabLst>
                <a:tab algn="l" pos="0"/>
              </a:tabLst>
            </a:pPr>
            <a:r>
              <a:rPr b="1" lang="en-US" sz="4490" spc="-1" strike="noStrike">
                <a:solidFill>
                  <a:srgbClr val="808080"/>
                </a:solidFill>
                <a:latin typeface="Arial"/>
                <a:ea typeface="Arial"/>
              </a:rPr>
              <a:t>Template ID: perceptualpewter  Size: 36x48</a:t>
            </a:r>
            <a:endParaRPr b="0" lang="en-US" sz="4490" spc="-1" strike="noStrike">
              <a:latin typeface="Arial"/>
            </a:endParaRPr>
          </a:p>
        </p:txBody>
      </p:sp>
      <p:sp>
        <p:nvSpPr>
          <p:cNvPr id="4" name="PlaceHolder 2"/>
          <p:cNvSpPr>
            <a:spLocks noGrp="1"/>
          </p:cNvSpPr>
          <p:nvPr>
            <p:ph type="title"/>
          </p:nvPr>
        </p:nvSpPr>
        <p:spPr>
          <a:xfrm>
            <a:off x="1513440" y="1713240"/>
            <a:ext cx="27247680" cy="713340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5" name="PlaceHolder 3"/>
          <p:cNvSpPr>
            <a:spLocks noGrp="1"/>
          </p:cNvSpPr>
          <p:nvPr>
            <p:ph type="body"/>
          </p:nvPr>
        </p:nvSpPr>
        <p:spPr>
          <a:xfrm>
            <a:off x="1513440" y="9986760"/>
            <a:ext cx="6622200" cy="6689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6" name="PlaceHolder 4"/>
          <p:cNvSpPr>
            <a:spLocks noGrp="1"/>
          </p:cNvSpPr>
          <p:nvPr>
            <p:ph type="body"/>
          </p:nvPr>
        </p:nvSpPr>
        <p:spPr>
          <a:xfrm>
            <a:off x="8467560" y="9986760"/>
            <a:ext cx="6622200" cy="6689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7" name="PlaceHolder 5"/>
          <p:cNvSpPr>
            <a:spLocks noGrp="1"/>
          </p:cNvSpPr>
          <p:nvPr>
            <p:ph type="body"/>
          </p:nvPr>
        </p:nvSpPr>
        <p:spPr>
          <a:xfrm>
            <a:off x="1513440" y="17313120"/>
            <a:ext cx="6622200" cy="6689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8" name="PlaceHolder 6"/>
          <p:cNvSpPr>
            <a:spLocks noGrp="1"/>
          </p:cNvSpPr>
          <p:nvPr>
            <p:ph type="body"/>
          </p:nvPr>
        </p:nvSpPr>
        <p:spPr>
          <a:xfrm>
            <a:off x="8467560" y="17313120"/>
            <a:ext cx="6622200" cy="6689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png"/><Relationship Id="rId14" Type="http://schemas.openxmlformats.org/officeDocument/2006/relationships/slideLayout" Target="../slideLayouts/slideLayout1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c8c8c8"/>
            </a:gs>
          </a:gsLst>
          <a:lin ang="5400000"/>
        </a:gradFill>
      </p:bgPr>
    </p:bg>
    <p:spTree>
      <p:nvGrpSpPr>
        <p:cNvPr id="1" name=""/>
        <p:cNvGrpSpPr/>
        <p:nvPr/>
      </p:nvGrpSpPr>
      <p:grpSpPr>
        <a:xfrm>
          <a:off x="0" y="0"/>
          <a:ext cx="0" cy="0"/>
          <a:chOff x="0" y="0"/>
          <a:chExt cx="0" cy="0"/>
        </a:xfrm>
      </p:grpSpPr>
      <p:sp>
        <p:nvSpPr>
          <p:cNvPr id="45" name="CustomShape 1"/>
          <p:cNvSpPr/>
          <p:nvPr/>
        </p:nvSpPr>
        <p:spPr>
          <a:xfrm>
            <a:off x="2392920" y="41040"/>
            <a:ext cx="25228800" cy="1391400"/>
          </a:xfrm>
          <a:prstGeom prst="rect">
            <a:avLst/>
          </a:prstGeom>
          <a:noFill/>
          <a:ln>
            <a:noFill/>
          </a:ln>
        </p:spPr>
        <p:style>
          <a:lnRef idx="0"/>
          <a:fillRef idx="0"/>
          <a:effectRef idx="0"/>
          <a:fontRef idx="minor"/>
        </p:style>
        <p:txBody>
          <a:bodyPr lIns="0" rIns="0" tIns="0" bIns="0">
            <a:noAutofit/>
          </a:bodyPr>
          <a:p>
            <a:pPr algn="ctr">
              <a:lnSpc>
                <a:spcPct val="100000"/>
              </a:lnSpc>
            </a:pPr>
            <a:r>
              <a:rPr b="1" lang="en-US" sz="5520" spc="-1" strike="noStrike">
                <a:solidFill>
                  <a:srgbClr val="ffffff"/>
                </a:solidFill>
                <a:latin typeface="Arial"/>
                <a:ea typeface="Nunito"/>
              </a:rPr>
              <a:t>Triggering and evolution Severe Weather over the Alpine-Adriatic region in a  early morning hail over the Croatian coast – convection-permitting modeling study</a:t>
            </a:r>
            <a:endParaRPr b="0" lang="en-US" sz="5520" spc="-1" strike="noStrike">
              <a:latin typeface="Arial"/>
            </a:endParaRPr>
          </a:p>
        </p:txBody>
      </p:sp>
      <p:sp>
        <p:nvSpPr>
          <p:cNvPr id="46" name="CustomShape 2"/>
          <p:cNvSpPr/>
          <p:nvPr/>
        </p:nvSpPr>
        <p:spPr>
          <a:xfrm>
            <a:off x="2408040" y="1816200"/>
            <a:ext cx="25228800" cy="2094120"/>
          </a:xfrm>
          <a:prstGeom prst="rect">
            <a:avLst/>
          </a:prstGeom>
          <a:noFill/>
          <a:ln>
            <a:noFill/>
          </a:ln>
        </p:spPr>
        <p:style>
          <a:lnRef idx="0"/>
          <a:fillRef idx="0"/>
          <a:effectRef idx="0"/>
          <a:fontRef idx="minor"/>
        </p:style>
        <p:txBody>
          <a:bodyPr lIns="0" rIns="0" tIns="0" bIns="0">
            <a:noAutofit/>
          </a:bodyPr>
          <a:p>
            <a:pPr algn="ctr">
              <a:lnSpc>
                <a:spcPct val="100000"/>
              </a:lnSpc>
            </a:pPr>
            <a:r>
              <a:rPr b="0" lang="en-US" sz="1470" spc="-1" strike="noStrike">
                <a:solidFill>
                  <a:srgbClr val="ffffff"/>
                </a:solidFill>
                <a:latin typeface="Arial"/>
                <a:ea typeface="Open Sans"/>
              </a:rPr>
              <a:t>, Croatia</a:t>
            </a:r>
            <a:endParaRPr b="0" lang="en-US" sz="1470" spc="-1" strike="noStrike">
              <a:latin typeface="Arial"/>
            </a:endParaRPr>
          </a:p>
          <a:p>
            <a:pPr algn="ctr">
              <a:lnSpc>
                <a:spcPct val="100000"/>
              </a:lnSpc>
            </a:pPr>
            <a:endParaRPr b="0" lang="en-US" sz="1470" spc="-1" strike="noStrike">
              <a:latin typeface="Arial"/>
            </a:endParaRPr>
          </a:p>
        </p:txBody>
      </p:sp>
      <p:sp>
        <p:nvSpPr>
          <p:cNvPr id="47" name="CustomShape 3"/>
          <p:cNvSpPr/>
          <p:nvPr/>
        </p:nvSpPr>
        <p:spPr>
          <a:xfrm>
            <a:off x="161640" y="3917160"/>
            <a:ext cx="10334160" cy="84852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Nunito"/>
              </a:rPr>
              <a:t>Aim &amp; Motivation</a:t>
            </a:r>
            <a:endParaRPr b="0" lang="en-US" sz="4420" spc="-1" strike="noStrike">
              <a:latin typeface="Arial"/>
            </a:endParaRPr>
          </a:p>
        </p:txBody>
      </p:sp>
      <p:sp>
        <p:nvSpPr>
          <p:cNvPr id="48" name="CustomShape 4"/>
          <p:cNvSpPr/>
          <p:nvPr/>
        </p:nvSpPr>
        <p:spPr>
          <a:xfrm>
            <a:off x="11002320" y="3949200"/>
            <a:ext cx="19126440" cy="86220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Nunito"/>
              </a:rPr>
              <a:t>Evolution of convection</a:t>
            </a:r>
            <a:endParaRPr b="0" lang="en-US" sz="4420" spc="-1" strike="noStrike">
              <a:latin typeface="Arial"/>
            </a:endParaRPr>
          </a:p>
        </p:txBody>
      </p:sp>
      <p:sp>
        <p:nvSpPr>
          <p:cNvPr id="49" name="CustomShape 5"/>
          <p:cNvSpPr/>
          <p:nvPr/>
        </p:nvSpPr>
        <p:spPr>
          <a:xfrm>
            <a:off x="166680" y="9872640"/>
            <a:ext cx="10334160" cy="84024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Arial"/>
              </a:rPr>
              <a:t>02.05.2014 Case </a:t>
            </a:r>
            <a:r>
              <a:rPr b="1" lang="hr-HR" sz="4420" spc="-1" strike="noStrike">
                <a:solidFill>
                  <a:srgbClr val="ffffff"/>
                </a:solidFill>
                <a:latin typeface="Nunito"/>
                <a:ea typeface="Arial"/>
              </a:rPr>
              <a:t>Overview</a:t>
            </a:r>
            <a:endParaRPr b="0" lang="en-US" sz="4420" spc="-1" strike="noStrike">
              <a:latin typeface="Arial"/>
            </a:endParaRPr>
          </a:p>
        </p:txBody>
      </p:sp>
      <p:sp>
        <p:nvSpPr>
          <p:cNvPr id="50" name="CustomShape 6"/>
          <p:cNvSpPr/>
          <p:nvPr/>
        </p:nvSpPr>
        <p:spPr>
          <a:xfrm>
            <a:off x="24780240" y="13990320"/>
            <a:ext cx="5403600" cy="12252960"/>
          </a:xfrm>
          <a:prstGeom prst="rect">
            <a:avLst/>
          </a:prstGeom>
          <a:solidFill>
            <a:srgbClr val="eeeeee"/>
          </a:solidFill>
          <a:ln w="57240">
            <a:solidFill>
              <a:srgbClr val="2a6099"/>
            </a:solidFill>
            <a:round/>
          </a:ln>
        </p:spPr>
        <p:style>
          <a:lnRef idx="0"/>
          <a:fillRef idx="0"/>
          <a:effectRef idx="0"/>
          <a:fontRef idx="minor"/>
        </p:style>
        <p:txBody>
          <a:bodyPr lIns="84240" rIns="84240" tIns="84240" bIns="84240">
            <a:noAutofit/>
          </a:bodyPr>
          <a:p>
            <a:pPr algn="just">
              <a:lnSpc>
                <a:spcPct val="100000"/>
              </a:lnSpc>
            </a:pPr>
            <a:r>
              <a:rPr b="1" lang="en-US" sz="2580" spc="-1" strike="noStrike">
                <a:solidFill>
                  <a:srgbClr val="000000"/>
                </a:solidFill>
                <a:latin typeface="Times New Roman"/>
                <a:ea typeface="Times New Roman"/>
              </a:rPr>
              <a:t>Figure 2</a:t>
            </a:r>
            <a:r>
              <a:rPr b="0" lang="en-US" sz="2580" spc="-1" strike="noStrike">
                <a:solidFill>
                  <a:srgbClr val="000000"/>
                </a:solidFill>
                <a:latin typeface="Times New Roman"/>
                <a:ea typeface="Times New Roman"/>
              </a:rPr>
              <a:t>: Simulated and recorded hail during the three cases with hail in Croatia. The shaded blue area represents simulated hail swaths (maximum hailstone diameter larger of equal to 5 mm) from 00 to 24 UTC on the day hail was observed. The position of hailpads is indicated with black dots. Impacted hailpads are marked with red circles. The position of a densely populated hailpad polygon is marked with a black rectangle and the stations within the polygon are colored only if the hail was observed at that specific station. Fields produced by (a, c, e) COSMO-crCLIM and (b, d, f) WRF are presented.</a:t>
            </a:r>
            <a:endParaRPr b="0" lang="en-US" sz="2580" spc="-1" strike="noStrike">
              <a:latin typeface="Arial"/>
            </a:endParaRPr>
          </a:p>
          <a:p>
            <a:pPr algn="just">
              <a:lnSpc>
                <a:spcPct val="100000"/>
              </a:lnSpc>
            </a:pPr>
            <a:endParaRPr b="0" lang="en-US" sz="2580" spc="-1" strike="noStrike">
              <a:latin typeface="Arial"/>
            </a:endParaRPr>
          </a:p>
          <a:p>
            <a:pPr algn="just">
              <a:lnSpc>
                <a:spcPct val="100000"/>
              </a:lnSpc>
            </a:pPr>
            <a:r>
              <a:rPr b="0" lang="en-US" sz="2580" spc="-1" strike="noStrike">
                <a:solidFill>
                  <a:srgbClr val="000000"/>
                </a:solidFill>
                <a:latin typeface="Times New Roman"/>
                <a:ea typeface="Times New Roman"/>
              </a:rPr>
              <a:t>Both models show a generally good agreement between observed and simulated hail as most of impacted hailpads lie in the area of simulated hail. However, both models exhibit a certain number of false alarms, i.e. hail is not observed, but the model simulated hail. Notably, some of these false alarms could be attributed to the limited spatial information on hail occurrence provided by the hailpad network.</a:t>
            </a:r>
            <a:endParaRPr b="0" lang="en-US" sz="2580" spc="-1" strike="noStrike">
              <a:latin typeface="Arial"/>
            </a:endParaRPr>
          </a:p>
        </p:txBody>
      </p:sp>
      <p:sp>
        <p:nvSpPr>
          <p:cNvPr id="51" name="CustomShape 7"/>
          <p:cNvSpPr/>
          <p:nvPr/>
        </p:nvSpPr>
        <p:spPr>
          <a:xfrm>
            <a:off x="-8640" y="8778240"/>
            <a:ext cx="15095880" cy="4023360"/>
          </a:xfrm>
          <a:prstGeom prst="rect">
            <a:avLst/>
          </a:prstGeom>
          <a:solidFill>
            <a:srgbClr val="eeeeee"/>
          </a:solidFill>
          <a:ln w="57240">
            <a:solidFill>
              <a:srgbClr val="2a6099"/>
            </a:solidFill>
            <a:round/>
          </a:ln>
        </p:spPr>
        <p:style>
          <a:lnRef idx="0"/>
          <a:fillRef idx="0"/>
          <a:effectRef idx="0"/>
          <a:fontRef idx="minor"/>
        </p:style>
        <p:txBody>
          <a:bodyPr lIns="84240" rIns="84240" tIns="84240" bIns="84240">
            <a:noAutofit/>
          </a:bodyPr>
          <a:p>
            <a:pPr algn="just">
              <a:lnSpc>
                <a:spcPct val="100000"/>
              </a:lnSpc>
            </a:pPr>
            <a:r>
              <a:rPr b="0" lang="en-US" sz="2950" spc="-1" strike="noStrike">
                <a:solidFill>
                  <a:srgbClr val="000000"/>
                </a:solidFill>
                <a:latin typeface="Times New Roman"/>
                <a:ea typeface="Times New Roman"/>
              </a:rPr>
              <a:t>The SWALDRIC project will investigate severe weather events over Europe, with a specific focus on the Alpine and Adriatic region. The main goals of the project are to better understand severe weather events, to evaluate their representation in weather and climate models, and to investigate their response to climate change. Key elements of the project are: the exploitation of a unique Croatian hail-pad data set, the exploration and intercomparison of a wide range of different atmospheric (weather and climate) modeling systems, and the use of kilometer-scale pan-European decade-long simulations using the first regional climate modeling framework able to run entirely on Graphics Processing Units (COSMO-GPU).</a:t>
            </a:r>
            <a:endParaRPr b="0" lang="en-US" sz="2950" spc="-1" strike="noStrike">
              <a:latin typeface="Arial"/>
            </a:endParaRPr>
          </a:p>
          <a:p>
            <a:pPr>
              <a:lnSpc>
                <a:spcPct val="100000"/>
              </a:lnSpc>
            </a:pPr>
            <a:endParaRPr b="0" lang="en-US" sz="2950" spc="-1" strike="noStrike">
              <a:latin typeface="Arial"/>
            </a:endParaRPr>
          </a:p>
        </p:txBody>
      </p:sp>
      <p:sp>
        <p:nvSpPr>
          <p:cNvPr id="52" name="CustomShape 8"/>
          <p:cNvSpPr/>
          <p:nvPr/>
        </p:nvSpPr>
        <p:spPr>
          <a:xfrm>
            <a:off x="0" y="12984480"/>
            <a:ext cx="30275280" cy="840240"/>
          </a:xfrm>
          <a:prstGeom prst="roundRect">
            <a:avLst>
              <a:gd name="adj" fmla="val 16667"/>
            </a:avLst>
          </a:prstGeom>
          <a:solidFill>
            <a:srgbClr val="2a6099"/>
          </a:solidFill>
          <a:ln>
            <a:noFill/>
          </a:ln>
        </p:spPr>
        <p:style>
          <a:lnRef idx="0"/>
          <a:fillRef idx="0"/>
          <a:effectRef idx="0"/>
          <a:fontRef idx="minor"/>
        </p:style>
        <p:txBody>
          <a:bodyPr lIns="94680" rIns="94680" tIns="47160" bIns="47160" anchor="ctr">
            <a:noAutofit/>
          </a:bodyPr>
          <a:p>
            <a:pPr algn="ctr">
              <a:lnSpc>
                <a:spcPct val="100000"/>
              </a:lnSpc>
            </a:pPr>
            <a:r>
              <a:rPr b="1" lang="en-US" sz="4230" spc="-1" strike="noStrike">
                <a:solidFill>
                  <a:srgbClr val="ffffff"/>
                </a:solidFill>
                <a:latin typeface="Nunito"/>
                <a:ea typeface="Arial"/>
              </a:rPr>
              <a:t>Key results</a:t>
            </a:r>
            <a:endParaRPr b="0" lang="en-US" sz="4230" spc="-1" strike="noStrike">
              <a:latin typeface="Arial"/>
            </a:endParaRPr>
          </a:p>
        </p:txBody>
      </p:sp>
      <p:pic>
        <p:nvPicPr>
          <p:cNvPr id="53" name="Google Shape;139;p14" descr=""/>
          <p:cNvPicPr/>
          <p:nvPr/>
        </p:nvPicPr>
        <p:blipFill>
          <a:blip r:embed="rId1"/>
          <a:stretch/>
        </p:blipFill>
        <p:spPr>
          <a:xfrm>
            <a:off x="24597360" y="41513760"/>
            <a:ext cx="1760040" cy="1097280"/>
          </a:xfrm>
          <a:prstGeom prst="rect">
            <a:avLst/>
          </a:prstGeom>
          <a:ln>
            <a:noFill/>
          </a:ln>
        </p:spPr>
      </p:pic>
      <p:pic>
        <p:nvPicPr>
          <p:cNvPr id="54" name="Google Shape;140;p14" descr=""/>
          <p:cNvPicPr/>
          <p:nvPr/>
        </p:nvPicPr>
        <p:blipFill>
          <a:blip r:embed="rId2"/>
          <a:stretch/>
        </p:blipFill>
        <p:spPr>
          <a:xfrm>
            <a:off x="22336920" y="41513760"/>
            <a:ext cx="1894680" cy="1102320"/>
          </a:xfrm>
          <a:prstGeom prst="rect">
            <a:avLst/>
          </a:prstGeom>
          <a:ln>
            <a:noFill/>
          </a:ln>
        </p:spPr>
      </p:pic>
      <p:pic>
        <p:nvPicPr>
          <p:cNvPr id="55" name="Google Shape;141;p14" descr=""/>
          <p:cNvPicPr/>
          <p:nvPr/>
        </p:nvPicPr>
        <p:blipFill>
          <a:blip r:embed="rId3"/>
          <a:stretch/>
        </p:blipFill>
        <p:spPr>
          <a:xfrm>
            <a:off x="26791920" y="41526360"/>
            <a:ext cx="2011680" cy="1084680"/>
          </a:xfrm>
          <a:prstGeom prst="rect">
            <a:avLst/>
          </a:prstGeom>
          <a:ln>
            <a:noFill/>
          </a:ln>
        </p:spPr>
      </p:pic>
      <p:sp>
        <p:nvSpPr>
          <p:cNvPr id="56" name="CustomShape 9"/>
          <p:cNvSpPr/>
          <p:nvPr/>
        </p:nvSpPr>
        <p:spPr>
          <a:xfrm>
            <a:off x="0" y="24354000"/>
            <a:ext cx="10698480" cy="3992400"/>
          </a:xfrm>
          <a:prstGeom prst="rect">
            <a:avLst/>
          </a:prstGeom>
          <a:solidFill>
            <a:srgbClr val="eeeeee"/>
          </a:solidFill>
          <a:ln w="57240">
            <a:solidFill>
              <a:srgbClr val="2a6099"/>
            </a:solidFill>
            <a:round/>
          </a:ln>
        </p:spPr>
        <p:style>
          <a:lnRef idx="0"/>
          <a:fillRef idx="0"/>
          <a:effectRef idx="0"/>
          <a:fontRef idx="minor"/>
        </p:style>
        <p:txBody>
          <a:bodyPr lIns="84240" rIns="84240" tIns="42120" bIns="42120">
            <a:noAutofit/>
          </a:bodyPr>
          <a:p>
            <a:pPr algn="just">
              <a:lnSpc>
                <a:spcPct val="100000"/>
              </a:lnSpc>
            </a:pPr>
            <a:r>
              <a:rPr b="1" lang="en-US" sz="2580" spc="-1" strike="noStrike">
                <a:solidFill>
                  <a:srgbClr val="000000"/>
                </a:solidFill>
                <a:latin typeface="Times New Roman"/>
                <a:ea typeface="Times New Roman"/>
              </a:rPr>
              <a:t>Figure 1</a:t>
            </a:r>
            <a:r>
              <a:rPr b="0" lang="en-US" sz="2580" spc="-1" strike="noStrike">
                <a:solidFill>
                  <a:srgbClr val="000000"/>
                </a:solidFill>
                <a:latin typeface="Times New Roman"/>
                <a:ea typeface="Times New Roman"/>
              </a:rPr>
              <a:t>:  Observed (left column) and simulated (right column) hail (upper panel) and lightning (lower panel) days from April to September during 2009 and 2018. The simulated hail is compared against radar-based observations over Switzerland and from observation logs in Croatia. The simulated lightning is compared against LINET lightning observations. Both HAILCAST and LPI are able to reproduce the spatial patterns of observed hail and lightning activity, respectively. However, HAILCAST tends to overestimate the number hail days per 6 months over the area of Switzerland and Croatia. On the other hand, LPI is able to reproduce the observed frequencies of lightning days over the Alpine-Adriatic region, although local differences are still present.</a:t>
            </a:r>
            <a:endParaRPr b="0" lang="en-US" sz="2580" spc="-1" strike="noStrike">
              <a:latin typeface="Arial"/>
            </a:endParaRPr>
          </a:p>
          <a:p>
            <a:pPr algn="just">
              <a:lnSpc>
                <a:spcPct val="100000"/>
              </a:lnSpc>
            </a:pPr>
            <a:endParaRPr b="0" lang="en-US" sz="2580" spc="-1" strike="noStrike">
              <a:latin typeface="Arial"/>
            </a:endParaRPr>
          </a:p>
        </p:txBody>
      </p:sp>
      <p:sp>
        <p:nvSpPr>
          <p:cNvPr id="57" name="CustomShape 10"/>
          <p:cNvSpPr/>
          <p:nvPr/>
        </p:nvSpPr>
        <p:spPr>
          <a:xfrm>
            <a:off x="15022440" y="9789480"/>
            <a:ext cx="180360" cy="232200"/>
          </a:xfrm>
          <a:prstGeom prst="rect">
            <a:avLst/>
          </a:prstGeom>
          <a:noFill/>
          <a:ln>
            <a:noFill/>
          </a:ln>
        </p:spPr>
        <p:style>
          <a:lnRef idx="0"/>
          <a:fillRef idx="0"/>
          <a:effectRef idx="0"/>
          <a:fontRef idx="minor"/>
        </p:style>
      </p:sp>
      <p:sp>
        <p:nvSpPr>
          <p:cNvPr id="58" name="CustomShape 11"/>
          <p:cNvSpPr/>
          <p:nvPr/>
        </p:nvSpPr>
        <p:spPr>
          <a:xfrm>
            <a:off x="161640" y="3917520"/>
            <a:ext cx="10334160" cy="84852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Nunito"/>
              </a:rPr>
              <a:t>Aim &amp; Motivation</a:t>
            </a:r>
            <a:endParaRPr b="0" lang="en-US" sz="4420" spc="-1" strike="noStrike">
              <a:latin typeface="Arial"/>
            </a:endParaRPr>
          </a:p>
        </p:txBody>
      </p:sp>
      <p:sp>
        <p:nvSpPr>
          <p:cNvPr id="59" name="CustomShape 12"/>
          <p:cNvSpPr/>
          <p:nvPr/>
        </p:nvSpPr>
        <p:spPr>
          <a:xfrm>
            <a:off x="161640" y="3917520"/>
            <a:ext cx="10334160" cy="84852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Nunito"/>
              </a:rPr>
              <a:t>Aim &amp; Motivation</a:t>
            </a:r>
            <a:endParaRPr b="0" lang="en-US" sz="4420" spc="-1" strike="noStrike">
              <a:latin typeface="Arial"/>
            </a:endParaRPr>
          </a:p>
        </p:txBody>
      </p:sp>
      <p:sp>
        <p:nvSpPr>
          <p:cNvPr id="60" name="CustomShape 13"/>
          <p:cNvSpPr/>
          <p:nvPr/>
        </p:nvSpPr>
        <p:spPr>
          <a:xfrm>
            <a:off x="161640" y="3917520"/>
            <a:ext cx="10334160" cy="84852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Nunito"/>
              </a:rPr>
              <a:t>Aim &amp; Motivation</a:t>
            </a:r>
            <a:endParaRPr b="0" lang="en-US" sz="4420" spc="-1" strike="noStrike">
              <a:latin typeface="Arial"/>
            </a:endParaRPr>
          </a:p>
        </p:txBody>
      </p:sp>
      <p:sp>
        <p:nvSpPr>
          <p:cNvPr id="61" name="CustomShape 14"/>
          <p:cNvSpPr/>
          <p:nvPr/>
        </p:nvSpPr>
        <p:spPr>
          <a:xfrm>
            <a:off x="161640" y="3917520"/>
            <a:ext cx="10334160" cy="84852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Nunito"/>
              </a:rPr>
              <a:t>Aim &amp; Motivation</a:t>
            </a:r>
            <a:endParaRPr b="0" lang="en-US" sz="4420" spc="-1" strike="noStrike">
              <a:latin typeface="Arial"/>
            </a:endParaRPr>
          </a:p>
        </p:txBody>
      </p:sp>
      <p:sp>
        <p:nvSpPr>
          <p:cNvPr id="62" name="CustomShape 15"/>
          <p:cNvSpPr/>
          <p:nvPr/>
        </p:nvSpPr>
        <p:spPr>
          <a:xfrm>
            <a:off x="161640" y="3917520"/>
            <a:ext cx="10334160" cy="848520"/>
          </a:xfrm>
          <a:prstGeom prst="roundRect">
            <a:avLst>
              <a:gd name="adj" fmla="val 16667"/>
            </a:avLst>
          </a:prstGeom>
          <a:solidFill>
            <a:srgbClr val="cc0000"/>
          </a:solidFill>
          <a:ln>
            <a:noFill/>
          </a:ln>
        </p:spPr>
        <p:style>
          <a:lnRef idx="0"/>
          <a:fillRef idx="0"/>
          <a:effectRef idx="0"/>
          <a:fontRef idx="minor"/>
        </p:style>
        <p:txBody>
          <a:bodyPr lIns="94680" rIns="94680" tIns="47160" bIns="47160" anchor="ctr">
            <a:noAutofit/>
          </a:bodyPr>
          <a:p>
            <a:pPr algn="ctr">
              <a:lnSpc>
                <a:spcPct val="100000"/>
              </a:lnSpc>
            </a:pPr>
            <a:r>
              <a:rPr b="1" lang="en-US" sz="4420" spc="-1" strike="noStrike">
                <a:solidFill>
                  <a:srgbClr val="ffffff"/>
                </a:solidFill>
                <a:latin typeface="Nunito"/>
                <a:ea typeface="Nunito"/>
              </a:rPr>
              <a:t>Aim &amp; Motivation</a:t>
            </a:r>
            <a:endParaRPr b="0" lang="en-US" sz="4420" spc="-1" strike="noStrike">
              <a:latin typeface="Arial"/>
            </a:endParaRPr>
          </a:p>
        </p:txBody>
      </p:sp>
      <p:sp>
        <p:nvSpPr>
          <p:cNvPr id="63" name="CustomShape 16"/>
          <p:cNvSpPr/>
          <p:nvPr/>
        </p:nvSpPr>
        <p:spPr>
          <a:xfrm>
            <a:off x="0" y="0"/>
            <a:ext cx="30274920" cy="8686440"/>
          </a:xfrm>
          <a:custGeom>
            <a:avLst/>
            <a:gdLst/>
            <a:ahLst/>
            <a:rect l="l" t="t" r="r" b="b"/>
            <a:pathLst>
              <a:path w="21600" h="21600">
                <a:moveTo>
                  <a:pt x="0" y="0"/>
                </a:moveTo>
                <a:lnTo>
                  <a:pt x="21600" y="0"/>
                </a:lnTo>
                <a:lnTo>
                  <a:pt x="21600" y="21600"/>
                </a:lnTo>
                <a:lnTo>
                  <a:pt x="0" y="21600"/>
                </a:lnTo>
                <a:lnTo>
                  <a:pt x="0" y="0"/>
                </a:lnTo>
                <a:close/>
              </a:path>
            </a:pathLst>
          </a:custGeom>
          <a:solidFill>
            <a:srgbClr val="dae5f1"/>
          </a:solidFill>
          <a:ln w="9360">
            <a:solidFill>
              <a:srgbClr val="2a6099"/>
            </a:solidFill>
            <a:round/>
          </a:ln>
          <a:effectLst>
            <a:outerShdw blurRad="40000" dir="5400000" dist="20160" rotWithShape="0">
              <a:srgbClr val="000000">
                <a:alpha val="36000"/>
              </a:srgbClr>
            </a:outerShdw>
          </a:effectLst>
        </p:spPr>
        <p:style>
          <a:lnRef idx="0"/>
          <a:fillRef idx="0"/>
          <a:effectRef idx="0"/>
          <a:fontRef idx="minor"/>
        </p:style>
        <p:txBody>
          <a:bodyPr lIns="0" rIns="0" tIns="180000" bIns="0" anchor="b">
            <a:noAutofit/>
          </a:bodyPr>
          <a:p>
            <a:pPr algn="just">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r>
              <a:rPr b="1" lang="en-US" sz="9200" spc="-1" strike="noStrike">
                <a:solidFill>
                  <a:srgbClr val="c00000"/>
                </a:solidFill>
                <a:latin typeface="Times New Roman"/>
                <a:ea typeface="Times New Roman"/>
              </a:rPr>
              <a:t>S</a:t>
            </a:r>
            <a:r>
              <a:rPr b="1" lang="en-US" sz="9200" spc="-1" strike="noStrike">
                <a:solidFill>
                  <a:srgbClr val="000000"/>
                </a:solidFill>
                <a:latin typeface="Times New Roman"/>
                <a:ea typeface="Times New Roman"/>
              </a:rPr>
              <a:t>evere </a:t>
            </a:r>
            <a:r>
              <a:rPr b="1" lang="en-US" sz="9200" spc="-1" strike="noStrike">
                <a:solidFill>
                  <a:srgbClr val="c00000"/>
                </a:solidFill>
                <a:latin typeface="Times New Roman"/>
                <a:ea typeface="Times New Roman"/>
              </a:rPr>
              <a:t>W</a:t>
            </a:r>
            <a:r>
              <a:rPr b="1" lang="en-US" sz="9200" spc="-1" strike="noStrike">
                <a:solidFill>
                  <a:srgbClr val="000000"/>
                </a:solidFill>
                <a:latin typeface="Times New Roman"/>
                <a:ea typeface="Times New Roman"/>
              </a:rPr>
              <a:t>eather over the </a:t>
            </a:r>
            <a:r>
              <a:rPr b="1" lang="en-US" sz="9200" spc="-1" strike="noStrike">
                <a:solidFill>
                  <a:srgbClr val="c00000"/>
                </a:solidFill>
                <a:latin typeface="Times New Roman"/>
                <a:ea typeface="Times New Roman"/>
              </a:rPr>
              <a:t>Al</a:t>
            </a:r>
            <a:r>
              <a:rPr b="1" lang="en-US" sz="9200" spc="-1" strike="noStrike">
                <a:solidFill>
                  <a:srgbClr val="000000"/>
                </a:solidFill>
                <a:latin typeface="Times New Roman"/>
                <a:ea typeface="Times New Roman"/>
              </a:rPr>
              <a:t>pine-A</a:t>
            </a:r>
            <a:r>
              <a:rPr b="1" lang="en-US" sz="9200" spc="-1" strike="noStrike">
                <a:solidFill>
                  <a:srgbClr val="c00000"/>
                </a:solidFill>
                <a:latin typeface="Times New Roman"/>
                <a:ea typeface="Times New Roman"/>
              </a:rPr>
              <a:t>dri</a:t>
            </a:r>
            <a:r>
              <a:rPr b="1" lang="en-US" sz="9200" spc="-1" strike="noStrike">
                <a:solidFill>
                  <a:srgbClr val="000000"/>
                </a:solidFill>
                <a:latin typeface="Times New Roman"/>
                <a:ea typeface="Times New Roman"/>
              </a:rPr>
              <a:t>atic region in a Changing </a:t>
            </a:r>
            <a:r>
              <a:rPr b="1" lang="en-US" sz="9200" spc="-1" strike="noStrike">
                <a:solidFill>
                  <a:srgbClr val="c00000"/>
                </a:solidFill>
                <a:latin typeface="Times New Roman"/>
                <a:ea typeface="Times New Roman"/>
              </a:rPr>
              <a:t>C</a:t>
            </a:r>
            <a:r>
              <a:rPr b="1" lang="en-US" sz="9200" spc="-1" strike="noStrike">
                <a:solidFill>
                  <a:srgbClr val="000000"/>
                </a:solidFill>
                <a:latin typeface="Times New Roman"/>
                <a:ea typeface="Times New Roman"/>
              </a:rPr>
              <a:t>limate (</a:t>
            </a:r>
            <a:r>
              <a:rPr b="1" lang="en-US" sz="9200" spc="-1" strike="noStrike">
                <a:solidFill>
                  <a:srgbClr val="c00000"/>
                </a:solidFill>
                <a:latin typeface="Times New Roman"/>
                <a:ea typeface="Times New Roman"/>
              </a:rPr>
              <a:t>SWALDRIC)</a:t>
            </a:r>
            <a:endParaRPr b="0" lang="en-US" sz="9200" spc="-1" strike="noStrike">
              <a:latin typeface="Arial"/>
            </a:endParaRPr>
          </a:p>
          <a:p>
            <a:pPr algn="ctr">
              <a:lnSpc>
                <a:spcPct val="100000"/>
              </a:lnSpc>
              <a:tabLst>
                <a:tab algn="l" pos="0"/>
              </a:tabLst>
            </a:pPr>
            <a:r>
              <a:rPr b="1" lang="en-US" sz="4400" spc="-1" strike="noStrike">
                <a:solidFill>
                  <a:srgbClr val="000000"/>
                </a:solidFill>
                <a:latin typeface="Times New Roman"/>
                <a:ea typeface="Times New Roman"/>
              </a:rPr>
              <a:t>Schär, C.</a:t>
            </a:r>
            <a:r>
              <a:rPr b="1" lang="en-US" sz="4400" spc="-1" strike="noStrike" baseline="30000">
                <a:solidFill>
                  <a:srgbClr val="000000"/>
                </a:solidFill>
                <a:latin typeface="Times New Roman"/>
                <a:ea typeface="Times New Roman"/>
              </a:rPr>
              <a:t>1</a:t>
            </a:r>
            <a:r>
              <a:rPr b="1" lang="en-US" sz="4400" spc="-1" strike="noStrike">
                <a:solidFill>
                  <a:srgbClr val="000000"/>
                </a:solidFill>
                <a:latin typeface="Times New Roman"/>
                <a:ea typeface="Times New Roman"/>
              </a:rPr>
              <a:t>, Temprado Vergara, J.</a:t>
            </a:r>
            <a:r>
              <a:rPr b="1" lang="en-US" sz="4400" spc="-1" strike="noStrike" baseline="30000">
                <a:solidFill>
                  <a:srgbClr val="000000"/>
                </a:solidFill>
                <a:latin typeface="Times New Roman"/>
                <a:ea typeface="Times New Roman"/>
              </a:rPr>
              <a:t>1</a:t>
            </a:r>
            <a:r>
              <a:rPr b="1" lang="en-US" sz="4400" spc="-1" strike="noStrike">
                <a:solidFill>
                  <a:srgbClr val="000000"/>
                </a:solidFill>
                <a:latin typeface="Times New Roman"/>
                <a:ea typeface="Times New Roman"/>
              </a:rPr>
              <a:t>, Demory, M-E.</a:t>
            </a:r>
            <a:r>
              <a:rPr b="1" lang="en-US" sz="4400" spc="-1" strike="noStrike" baseline="30000">
                <a:solidFill>
                  <a:srgbClr val="000000"/>
                </a:solidFill>
                <a:latin typeface="Times New Roman"/>
                <a:ea typeface="Times New Roman"/>
              </a:rPr>
              <a:t>1</a:t>
            </a:r>
            <a:r>
              <a:rPr b="1" lang="en-US" sz="4400" spc="-1" strike="noStrike">
                <a:solidFill>
                  <a:srgbClr val="000000"/>
                </a:solidFill>
                <a:latin typeface="Times New Roman"/>
                <a:ea typeface="Times New Roman"/>
              </a:rPr>
              <a:t>, Cui, R.</a:t>
            </a:r>
            <a:r>
              <a:rPr b="1" lang="en-US" sz="4400" spc="-1" strike="noStrike" baseline="30000">
                <a:solidFill>
                  <a:srgbClr val="000000"/>
                </a:solidFill>
                <a:latin typeface="Times New Roman"/>
                <a:ea typeface="Times New Roman"/>
              </a:rPr>
              <a:t>1</a:t>
            </a:r>
            <a:r>
              <a:rPr b="1" lang="en-US" sz="4400" spc="-1" strike="noStrike">
                <a:solidFill>
                  <a:srgbClr val="000000"/>
                </a:solidFill>
                <a:latin typeface="Times New Roman"/>
                <a:ea typeface="Times New Roman"/>
              </a:rPr>
              <a:t>, Telišman Prtenjak, M.</a:t>
            </a:r>
            <a:r>
              <a:rPr b="1" lang="en-US" sz="4400" spc="-1" strike="noStrike" baseline="30000">
                <a:solidFill>
                  <a:srgbClr val="000000"/>
                </a:solidFill>
                <a:latin typeface="Times New Roman"/>
                <a:ea typeface="Times New Roman"/>
              </a:rPr>
              <a:t>2</a:t>
            </a:r>
            <a:r>
              <a:rPr b="1" lang="en-US" sz="4400" spc="-1" strike="noStrike">
                <a:solidFill>
                  <a:srgbClr val="000000"/>
                </a:solidFill>
                <a:latin typeface="Times New Roman"/>
                <a:ea typeface="Times New Roman"/>
              </a:rPr>
              <a:t>, Malečić, B.</a:t>
            </a:r>
            <a:r>
              <a:rPr b="1" lang="en-US" sz="4400" spc="-1" strike="noStrike" baseline="30000">
                <a:solidFill>
                  <a:srgbClr val="000000"/>
                </a:solidFill>
                <a:latin typeface="Times New Roman"/>
                <a:ea typeface="Times New Roman"/>
              </a:rPr>
              <a:t>2</a:t>
            </a:r>
            <a:r>
              <a:rPr b="1" lang="en-US" sz="4400" spc="-1" strike="noStrike">
                <a:solidFill>
                  <a:srgbClr val="000000"/>
                </a:solidFill>
                <a:latin typeface="Times New Roman"/>
                <a:ea typeface="Times New Roman"/>
              </a:rPr>
              <a:t>, Jelić, D.</a:t>
            </a:r>
            <a:r>
              <a:rPr b="1" lang="en-US" sz="4400" spc="-1" strike="noStrike" baseline="30000">
                <a:solidFill>
                  <a:srgbClr val="000000"/>
                </a:solidFill>
                <a:latin typeface="Times New Roman"/>
                <a:ea typeface="Times New Roman"/>
              </a:rPr>
              <a:t>2</a:t>
            </a:r>
            <a:r>
              <a:rPr b="1" lang="en-US" sz="4400" spc="-1" strike="noStrike">
                <a:solidFill>
                  <a:srgbClr val="000000"/>
                </a:solidFill>
                <a:latin typeface="Times New Roman"/>
                <a:ea typeface="Times New Roman"/>
              </a:rPr>
              <a:t>, </a:t>
            </a:r>
            <a:endParaRPr b="0" lang="en-US" sz="4400" spc="-1" strike="noStrike">
              <a:latin typeface="Arial"/>
            </a:endParaRPr>
          </a:p>
          <a:p>
            <a:pPr algn="ctr">
              <a:lnSpc>
                <a:spcPct val="100000"/>
              </a:lnSpc>
              <a:tabLst>
                <a:tab algn="l" pos="0"/>
              </a:tabLst>
            </a:pPr>
            <a:r>
              <a:rPr b="1" lang="en-US" sz="4400" spc="-1" strike="noStrike">
                <a:solidFill>
                  <a:srgbClr val="000000"/>
                </a:solidFill>
                <a:latin typeface="Times New Roman"/>
                <a:ea typeface="Times New Roman"/>
              </a:rPr>
              <a:t>Večenaj, Ž.</a:t>
            </a:r>
            <a:r>
              <a:rPr b="1" lang="en-US" sz="4400" spc="-1" strike="noStrike" baseline="30000">
                <a:solidFill>
                  <a:srgbClr val="000000"/>
                </a:solidFill>
                <a:latin typeface="Times New Roman"/>
                <a:ea typeface="Times New Roman"/>
              </a:rPr>
              <a:t>2</a:t>
            </a:r>
            <a:r>
              <a:rPr b="1" lang="en-US" sz="4400" spc="-1" strike="noStrike">
                <a:solidFill>
                  <a:srgbClr val="000000"/>
                </a:solidFill>
                <a:latin typeface="Times New Roman"/>
                <a:ea typeface="Times New Roman"/>
              </a:rPr>
              <a:t>, Grisogono, B.</a:t>
            </a:r>
            <a:r>
              <a:rPr b="1" lang="en-US" sz="4400" spc="-1" strike="noStrike" baseline="30000">
                <a:solidFill>
                  <a:srgbClr val="000000"/>
                </a:solidFill>
                <a:latin typeface="Times New Roman"/>
                <a:ea typeface="Times New Roman"/>
              </a:rPr>
              <a:t>2</a:t>
            </a:r>
            <a:r>
              <a:rPr b="1" lang="en-US" sz="4400" spc="-1" strike="noStrike">
                <a:solidFill>
                  <a:srgbClr val="000000"/>
                </a:solidFill>
                <a:latin typeface="Times New Roman"/>
                <a:ea typeface="Times New Roman"/>
              </a:rPr>
              <a:t>,  Babić, K.</a:t>
            </a:r>
            <a:r>
              <a:rPr b="1" lang="en-US" sz="4400" spc="-1" strike="noStrike" baseline="30000">
                <a:solidFill>
                  <a:srgbClr val="000000"/>
                </a:solidFill>
                <a:latin typeface="Times New Roman"/>
                <a:ea typeface="Times New Roman"/>
              </a:rPr>
              <a:t>2</a:t>
            </a:r>
            <a:r>
              <a:rPr b="1" lang="en-US" sz="4400" spc="-1" strike="noStrike">
                <a:solidFill>
                  <a:srgbClr val="000000"/>
                </a:solidFill>
                <a:latin typeface="Times New Roman"/>
                <a:ea typeface="Times New Roman"/>
              </a:rPr>
              <a:t>, Belušić Vozila, A.</a:t>
            </a:r>
            <a:r>
              <a:rPr b="1" lang="en-US" sz="4400" spc="-1" strike="noStrike" baseline="30000">
                <a:solidFill>
                  <a:srgbClr val="000000"/>
                </a:solidFill>
                <a:latin typeface="Times New Roman"/>
                <a:ea typeface="Times New Roman"/>
              </a:rPr>
              <a:t>3</a:t>
            </a:r>
            <a:r>
              <a:rPr b="1" lang="en-US" sz="4400" spc="-1" strike="noStrike">
                <a:solidFill>
                  <a:srgbClr val="000000"/>
                </a:solidFill>
                <a:latin typeface="Times New Roman"/>
                <a:ea typeface="Times New Roman"/>
              </a:rPr>
              <a:t>,  Strelec Mahović, N.</a:t>
            </a:r>
            <a:r>
              <a:rPr b="1" lang="en-US" sz="4400" spc="-1" strike="noStrike" baseline="30000">
                <a:solidFill>
                  <a:srgbClr val="000000"/>
                </a:solidFill>
                <a:latin typeface="Times New Roman"/>
                <a:ea typeface="Times New Roman"/>
              </a:rPr>
              <a:t>4</a:t>
            </a:r>
            <a:r>
              <a:rPr b="1" lang="en-US" sz="4400" spc="-1" strike="noStrike">
                <a:solidFill>
                  <a:srgbClr val="000000"/>
                </a:solidFill>
                <a:latin typeface="Times New Roman"/>
                <a:ea typeface="Times New Roman"/>
              </a:rPr>
              <a:t> ,</a:t>
            </a:r>
            <a:endParaRPr b="0" lang="en-US" sz="4400" spc="-1" strike="noStrike">
              <a:latin typeface="Arial"/>
            </a:endParaRPr>
          </a:p>
          <a:p>
            <a:pPr algn="ctr">
              <a:lnSpc>
                <a:spcPct val="100000"/>
              </a:lnSpc>
              <a:tabLst>
                <a:tab algn="l" pos="0"/>
              </a:tabLst>
            </a:pPr>
            <a:r>
              <a:rPr b="1" lang="en-US" sz="4400" spc="-1" strike="noStrike">
                <a:solidFill>
                  <a:srgbClr val="000000"/>
                </a:solidFill>
                <a:latin typeface="Times New Roman"/>
                <a:ea typeface="Times New Roman"/>
              </a:rPr>
              <a:t>Horvath, K.</a:t>
            </a:r>
            <a:r>
              <a:rPr b="1" lang="en-US" sz="4400" spc="-1" strike="noStrike" baseline="30000">
                <a:solidFill>
                  <a:srgbClr val="000000"/>
                </a:solidFill>
                <a:latin typeface="Times New Roman"/>
                <a:ea typeface="Times New Roman"/>
              </a:rPr>
              <a:t>4</a:t>
            </a:r>
            <a:r>
              <a:rPr b="1" lang="en-US" sz="4400" spc="-1" strike="noStrike">
                <a:solidFill>
                  <a:srgbClr val="000000"/>
                </a:solidFill>
                <a:latin typeface="Times New Roman"/>
                <a:ea typeface="Times New Roman"/>
              </a:rPr>
              <a:t>, Güttler, I.</a:t>
            </a:r>
            <a:r>
              <a:rPr b="1" lang="en-US" sz="4400" spc="-1" strike="noStrike" baseline="30000">
                <a:solidFill>
                  <a:srgbClr val="000000"/>
                </a:solidFill>
                <a:latin typeface="Times New Roman"/>
                <a:ea typeface="Times New Roman"/>
              </a:rPr>
              <a:t>4</a:t>
            </a:r>
            <a:r>
              <a:rPr b="1" lang="en-US" sz="4400" spc="-1" strike="noStrike">
                <a:solidFill>
                  <a:srgbClr val="000000"/>
                </a:solidFill>
                <a:latin typeface="Times New Roman"/>
                <a:ea typeface="Times New Roman"/>
              </a:rPr>
              <a:t>,Mikuš Jurković, P.</a:t>
            </a:r>
            <a:r>
              <a:rPr b="1" lang="en-US" sz="4400" spc="-1" strike="noStrike" baseline="30000">
                <a:solidFill>
                  <a:srgbClr val="000000"/>
                </a:solidFill>
                <a:latin typeface="Times New Roman"/>
                <a:ea typeface="Times New Roman"/>
              </a:rPr>
              <a:t>4</a:t>
            </a:r>
            <a:r>
              <a:rPr b="1" lang="en-US" sz="4400" spc="-1" strike="noStrike">
                <a:solidFill>
                  <a:srgbClr val="000000"/>
                </a:solidFill>
                <a:latin typeface="Times New Roman"/>
                <a:ea typeface="Times New Roman"/>
              </a:rPr>
              <a:t>,  Ban, N.</a:t>
            </a:r>
            <a:r>
              <a:rPr b="1" lang="en-US" sz="4400" spc="-1" strike="noStrike" baseline="30000">
                <a:solidFill>
                  <a:srgbClr val="000000"/>
                </a:solidFill>
                <a:latin typeface="Times New Roman"/>
                <a:ea typeface="Times New Roman"/>
              </a:rPr>
              <a:t>1</a:t>
            </a:r>
            <a:r>
              <a:rPr b="1" lang="en-US" sz="4400" spc="-1" strike="noStrike">
                <a:solidFill>
                  <a:srgbClr val="000000"/>
                </a:solidFill>
                <a:latin typeface="Times New Roman"/>
                <a:ea typeface="Times New Roman"/>
              </a:rPr>
              <a:t>, Fuhrer, O.</a:t>
            </a:r>
            <a:r>
              <a:rPr b="1" lang="en-US" sz="4400" spc="-1" strike="noStrike" baseline="30000">
                <a:solidFill>
                  <a:srgbClr val="000000"/>
                </a:solidFill>
                <a:latin typeface="Times New Roman"/>
                <a:ea typeface="Times New Roman"/>
              </a:rPr>
              <a:t>5</a:t>
            </a:r>
            <a:r>
              <a:rPr b="1" lang="en-US" sz="4400" spc="-1" strike="noStrike">
                <a:solidFill>
                  <a:srgbClr val="000000"/>
                </a:solidFill>
                <a:latin typeface="Times New Roman"/>
                <a:ea typeface="Times New Roman"/>
              </a:rPr>
              <a:t>,</a:t>
            </a:r>
            <a:r>
              <a:rPr b="1" lang="en-US" sz="4400" spc="-1" strike="noStrike" baseline="30000">
                <a:solidFill>
                  <a:srgbClr val="000000"/>
                </a:solidFill>
                <a:latin typeface="Times New Roman"/>
                <a:ea typeface="Times New Roman"/>
              </a:rPr>
              <a:t> </a:t>
            </a:r>
            <a:r>
              <a:rPr b="1" lang="en-US" sz="4400" spc="-1" strike="noStrike">
                <a:solidFill>
                  <a:srgbClr val="000000"/>
                </a:solidFill>
                <a:latin typeface="Times New Roman"/>
                <a:ea typeface="Times New Roman"/>
              </a:rPr>
              <a:t>Schwierz, C.</a:t>
            </a:r>
            <a:r>
              <a:rPr b="1" lang="en-US" sz="4400" spc="-1" strike="noStrike" baseline="30000">
                <a:solidFill>
                  <a:srgbClr val="000000"/>
                </a:solidFill>
                <a:latin typeface="Times New Roman"/>
                <a:ea typeface="Times New Roman"/>
              </a:rPr>
              <a:t>5</a:t>
            </a:r>
            <a:r>
              <a:rPr b="1" lang="en-US" sz="4400" spc="-1" strike="noStrike">
                <a:solidFill>
                  <a:srgbClr val="000000"/>
                </a:solidFill>
                <a:latin typeface="Times New Roman"/>
                <a:ea typeface="Times New Roman"/>
              </a:rPr>
              <a:t>, </a:t>
            </a:r>
            <a:endParaRPr b="0" lang="en-US" sz="4400" spc="-1" strike="noStrike">
              <a:latin typeface="Arial"/>
            </a:endParaRPr>
          </a:p>
          <a:p>
            <a:pPr algn="ctr">
              <a:lnSpc>
                <a:spcPct val="100000"/>
              </a:lnSpc>
              <a:tabLst>
                <a:tab algn="l" pos="0"/>
              </a:tabLst>
            </a:pPr>
            <a:r>
              <a:rPr b="1" lang="en-US" sz="4400" spc="-1" strike="noStrike">
                <a:solidFill>
                  <a:srgbClr val="000000"/>
                </a:solidFill>
                <a:latin typeface="Times New Roman"/>
                <a:ea typeface="Times New Roman"/>
              </a:rPr>
              <a:t>Schroeer, K.</a:t>
            </a:r>
            <a:r>
              <a:rPr b="1" lang="en-US" sz="4400" spc="-1" strike="noStrike" baseline="30000">
                <a:solidFill>
                  <a:srgbClr val="000000"/>
                </a:solidFill>
                <a:latin typeface="Times New Roman"/>
                <a:ea typeface="Times New Roman"/>
              </a:rPr>
              <a:t>5</a:t>
            </a:r>
            <a:r>
              <a:rPr b="1" lang="en-US" sz="4400" spc="-1" strike="noStrike">
                <a:solidFill>
                  <a:srgbClr val="000000"/>
                </a:solidFill>
                <a:latin typeface="Times New Roman"/>
                <a:ea typeface="Times New Roman"/>
              </a:rPr>
              <a:t>, Romppainen, O.</a:t>
            </a:r>
            <a:r>
              <a:rPr b="1" lang="en-US" sz="4400" spc="-1" strike="noStrike" baseline="30000">
                <a:solidFill>
                  <a:srgbClr val="000000"/>
                </a:solidFill>
                <a:latin typeface="Times New Roman"/>
                <a:ea typeface="Times New Roman"/>
              </a:rPr>
              <a:t>5</a:t>
            </a:r>
            <a:r>
              <a:rPr b="1" lang="en-US" sz="4400" spc="-1" strike="noStrike">
                <a:solidFill>
                  <a:srgbClr val="000000"/>
                </a:solidFill>
                <a:latin typeface="Times New Roman"/>
                <a:ea typeface="Times New Roman"/>
              </a:rPr>
              <a:t>, Lapillonne, X.</a:t>
            </a:r>
            <a:r>
              <a:rPr b="1" lang="en-US" sz="4400" spc="-1" strike="noStrike" baseline="30000">
                <a:solidFill>
                  <a:srgbClr val="000000"/>
                </a:solidFill>
                <a:latin typeface="Times New Roman"/>
                <a:ea typeface="Times New Roman"/>
              </a:rPr>
              <a:t>5</a:t>
            </a:r>
            <a:r>
              <a:rPr b="1" lang="en-US" sz="4400" spc="-1" strike="noStrike">
                <a:solidFill>
                  <a:srgbClr val="000000"/>
                </a:solidFill>
                <a:latin typeface="Times New Roman"/>
                <a:ea typeface="Times New Roman"/>
              </a:rPr>
              <a:t>,</a:t>
            </a:r>
            <a:r>
              <a:rPr b="1" lang="en-US" sz="4400" spc="-1" strike="noStrike" baseline="30000">
                <a:solidFill>
                  <a:srgbClr val="000000"/>
                </a:solidFill>
                <a:latin typeface="Times New Roman"/>
                <a:ea typeface="Times New Roman"/>
              </a:rPr>
              <a:t>   </a:t>
            </a:r>
            <a:endParaRPr b="0" lang="en-US" sz="4400" spc="-1" strike="noStrike">
              <a:latin typeface="Arial"/>
            </a:endParaRPr>
          </a:p>
          <a:p>
            <a:pPr algn="ctr">
              <a:lnSpc>
                <a:spcPct val="100000"/>
              </a:lnSpc>
              <a:tabLst>
                <a:tab algn="l" pos="0"/>
              </a:tabLst>
            </a:pPr>
            <a:endParaRPr b="0" lang="en-US" sz="4400" spc="-1" strike="noStrike">
              <a:latin typeface="Arial"/>
            </a:endParaRPr>
          </a:p>
          <a:p>
            <a:pPr algn="ctr">
              <a:lnSpc>
                <a:spcPct val="100000"/>
              </a:lnSpc>
              <a:tabLst>
                <a:tab algn="l" pos="0"/>
              </a:tabLst>
            </a:pPr>
            <a:r>
              <a:rPr b="0" lang="en-US" sz="2800" spc="-1" strike="noStrike" baseline="30000">
                <a:solidFill>
                  <a:srgbClr val="000000"/>
                </a:solidFill>
                <a:latin typeface="Times New Roman"/>
                <a:ea typeface="Times New Roman"/>
              </a:rPr>
              <a:t>1 </a:t>
            </a:r>
            <a:r>
              <a:rPr b="0" lang="en-US" sz="2800" spc="-1" strike="noStrike">
                <a:solidFill>
                  <a:srgbClr val="000000"/>
                </a:solidFill>
                <a:latin typeface="Times New Roman"/>
                <a:ea typeface="Times New Roman"/>
              </a:rPr>
              <a:t>Swiss Federal Institute of Technology in Zürich, Switzerland</a:t>
            </a:r>
            <a:endParaRPr b="0" lang="en-US" sz="2800" spc="-1" strike="noStrike">
              <a:latin typeface="Arial"/>
            </a:endParaRPr>
          </a:p>
          <a:p>
            <a:pPr algn="ctr">
              <a:lnSpc>
                <a:spcPct val="100000"/>
              </a:lnSpc>
              <a:tabLst>
                <a:tab algn="l" pos="0"/>
              </a:tabLst>
            </a:pPr>
            <a:r>
              <a:rPr b="0" lang="en-US" sz="2800" spc="-1" strike="noStrike" baseline="30000">
                <a:solidFill>
                  <a:srgbClr val="000000"/>
                </a:solidFill>
                <a:latin typeface="Times New Roman"/>
                <a:ea typeface="Times New Roman"/>
              </a:rPr>
              <a:t>2 </a:t>
            </a:r>
            <a:r>
              <a:rPr b="0" lang="en-US" sz="2800" spc="-1" strike="noStrike">
                <a:solidFill>
                  <a:srgbClr val="000000"/>
                </a:solidFill>
                <a:latin typeface="Times New Roman"/>
                <a:ea typeface="Times New Roman"/>
              </a:rPr>
              <a:t>University of Zagreb, Faculty of Science, Department of Geophysics, Zagreb, Croatia</a:t>
            </a:r>
            <a:endParaRPr b="0" lang="en-US" sz="2800" spc="-1" strike="noStrike">
              <a:latin typeface="Arial"/>
            </a:endParaRPr>
          </a:p>
          <a:p>
            <a:pPr algn="ctr">
              <a:lnSpc>
                <a:spcPct val="100000"/>
              </a:lnSpc>
              <a:tabLst>
                <a:tab algn="l" pos="0"/>
              </a:tabLst>
            </a:pPr>
            <a:r>
              <a:rPr b="0" lang="en-US" sz="2800" spc="-1" strike="noStrike" baseline="30000">
                <a:solidFill>
                  <a:srgbClr val="000000"/>
                </a:solidFill>
                <a:latin typeface="Times New Roman"/>
                <a:ea typeface="Times New Roman"/>
              </a:rPr>
              <a:t>3</a:t>
            </a:r>
            <a:r>
              <a:rPr b="0" lang="en-US" sz="2800" spc="-1" strike="noStrike">
                <a:solidFill>
                  <a:srgbClr val="000000"/>
                </a:solidFill>
                <a:latin typeface="Times New Roman"/>
                <a:ea typeface="Times New Roman"/>
              </a:rPr>
              <a:t> Croatia Control Ltd, Zagreb, Croatia</a:t>
            </a:r>
            <a:endParaRPr b="0" lang="en-US" sz="2800" spc="-1" strike="noStrike">
              <a:latin typeface="Arial"/>
            </a:endParaRPr>
          </a:p>
          <a:p>
            <a:pPr algn="ctr">
              <a:lnSpc>
                <a:spcPct val="100000"/>
              </a:lnSpc>
              <a:tabLst>
                <a:tab algn="l" pos="0"/>
              </a:tabLst>
            </a:pPr>
            <a:r>
              <a:rPr b="0" lang="en-US" sz="2800" spc="-1" strike="noStrike" baseline="30000">
                <a:solidFill>
                  <a:srgbClr val="000000"/>
                </a:solidFill>
                <a:latin typeface="Times New Roman"/>
                <a:ea typeface="Times New Roman"/>
              </a:rPr>
              <a:t>4  </a:t>
            </a:r>
            <a:r>
              <a:rPr b="0" lang="en-US" sz="2800" spc="-1" strike="noStrike">
                <a:solidFill>
                  <a:srgbClr val="000000"/>
                </a:solidFill>
                <a:latin typeface="Times New Roman"/>
                <a:ea typeface="Times New Roman"/>
              </a:rPr>
              <a:t>Meteorological and Hydrological Service, Zagreb, Croatia</a:t>
            </a:r>
            <a:endParaRPr b="0" lang="en-US" sz="2800" spc="-1" strike="noStrike">
              <a:latin typeface="Arial"/>
            </a:endParaRPr>
          </a:p>
          <a:p>
            <a:pPr algn="ctr">
              <a:lnSpc>
                <a:spcPct val="100000"/>
              </a:lnSpc>
              <a:tabLst>
                <a:tab algn="l" pos="0"/>
              </a:tabLst>
            </a:pPr>
            <a:r>
              <a:rPr b="0" lang="en-US" sz="2800" spc="-1" strike="noStrike" baseline="30000">
                <a:solidFill>
                  <a:srgbClr val="000000"/>
                </a:solidFill>
                <a:latin typeface="Times New Roman"/>
                <a:ea typeface="Times New Roman"/>
              </a:rPr>
              <a:t>5 </a:t>
            </a:r>
            <a:r>
              <a:rPr b="0" lang="en-US" sz="2800" spc="-1" strike="noStrike">
                <a:solidFill>
                  <a:srgbClr val="000000"/>
                </a:solidFill>
                <a:latin typeface="Times New Roman"/>
                <a:ea typeface="Times New Roman"/>
              </a:rPr>
              <a:t>Federal Office of Meteorology and Climatology MeteoSwiss, Zürich, Switzerland</a:t>
            </a:r>
            <a:endParaRPr b="0" lang="en-US" sz="2800" spc="-1" strike="noStrike">
              <a:latin typeface="Arial"/>
            </a:endParaRPr>
          </a:p>
        </p:txBody>
      </p:sp>
      <p:sp>
        <p:nvSpPr>
          <p:cNvPr id="64" name="CustomShape 17"/>
          <p:cNvSpPr/>
          <p:nvPr/>
        </p:nvSpPr>
        <p:spPr>
          <a:xfrm>
            <a:off x="15179040" y="8778240"/>
            <a:ext cx="15096240" cy="4023360"/>
          </a:xfrm>
          <a:prstGeom prst="rect">
            <a:avLst/>
          </a:prstGeom>
          <a:solidFill>
            <a:srgbClr val="eeeeee"/>
          </a:solidFill>
          <a:ln w="57240">
            <a:solidFill>
              <a:srgbClr val="2a6099"/>
            </a:solidFill>
            <a:round/>
          </a:ln>
        </p:spPr>
        <p:style>
          <a:lnRef idx="0"/>
          <a:fillRef idx="0"/>
          <a:effectRef idx="0"/>
          <a:fontRef idx="minor"/>
        </p:style>
        <p:txBody>
          <a:bodyPr lIns="84240" rIns="84240" tIns="84240" bIns="84240">
            <a:noAutofit/>
          </a:bodyPr>
          <a:p>
            <a:pPr algn="just">
              <a:lnSpc>
                <a:spcPct val="100000"/>
              </a:lnSpc>
            </a:pPr>
            <a:r>
              <a:rPr b="1" lang="en-US" sz="2950" spc="-1" strike="noStrike">
                <a:solidFill>
                  <a:srgbClr val="000000"/>
                </a:solidFill>
                <a:latin typeface="Times New Roman"/>
                <a:ea typeface="Times New Roman"/>
              </a:rPr>
              <a:t>Specific goals:</a:t>
            </a:r>
            <a:endParaRPr b="0" lang="en-US" sz="2950" spc="-1" strike="noStrike">
              <a:latin typeface="Arial"/>
            </a:endParaRPr>
          </a:p>
          <a:p>
            <a:pPr algn="just">
              <a:lnSpc>
                <a:spcPct val="100000"/>
              </a:lnSpc>
            </a:pPr>
            <a:endParaRPr b="0" lang="en-US" sz="2950" spc="-1" strike="noStrike">
              <a:latin typeface="Arial"/>
            </a:endParaRPr>
          </a:p>
          <a:p>
            <a:pPr marL="216000" indent="-215640" algn="just">
              <a:lnSpc>
                <a:spcPct val="100000"/>
              </a:lnSpc>
              <a:buClr>
                <a:srgbClr val="000000"/>
              </a:buClr>
              <a:buFont typeface="Wingdings" charset="2"/>
              <a:buChar char=""/>
            </a:pPr>
            <a:r>
              <a:rPr b="0" lang="en-US" sz="2950" spc="-1" strike="noStrike">
                <a:solidFill>
                  <a:srgbClr val="000000"/>
                </a:solidFill>
                <a:latin typeface="Times New Roman"/>
                <a:ea typeface="Times New Roman"/>
              </a:rPr>
              <a:t> </a:t>
            </a:r>
            <a:r>
              <a:rPr b="0" lang="en-US" sz="2950" spc="-1" strike="noStrike">
                <a:solidFill>
                  <a:srgbClr val="000000"/>
                </a:solidFill>
                <a:latin typeface="Times New Roman"/>
                <a:ea typeface="Times New Roman"/>
              </a:rPr>
              <a:t>Climate analysis of hail data.</a:t>
            </a:r>
            <a:endParaRPr b="0" lang="en-US" sz="2950" spc="-1" strike="noStrike">
              <a:latin typeface="Arial"/>
            </a:endParaRPr>
          </a:p>
          <a:p>
            <a:pPr marL="216000" indent="-215640" algn="just">
              <a:lnSpc>
                <a:spcPct val="100000"/>
              </a:lnSpc>
              <a:buClr>
                <a:srgbClr val="000000"/>
              </a:buClr>
              <a:buFont typeface="Wingdings" charset="2"/>
              <a:buChar char=""/>
            </a:pPr>
            <a:r>
              <a:rPr b="0" lang="en-US" sz="2950" spc="-1" strike="noStrike">
                <a:solidFill>
                  <a:srgbClr val="000000"/>
                </a:solidFill>
                <a:latin typeface="Times New Roman"/>
                <a:ea typeface="Times New Roman"/>
              </a:rPr>
              <a:t> </a:t>
            </a:r>
            <a:r>
              <a:rPr b="0" lang="en-US" sz="2950" spc="-1" strike="noStrike">
                <a:solidFill>
                  <a:srgbClr val="000000"/>
                </a:solidFill>
                <a:latin typeface="Times New Roman"/>
                <a:ea typeface="Times New Roman"/>
              </a:rPr>
              <a:t>Examination of the relationship between lightning jumps and hail.</a:t>
            </a:r>
            <a:endParaRPr b="0" lang="en-US" sz="2950" spc="-1" strike="noStrike">
              <a:latin typeface="Arial"/>
            </a:endParaRPr>
          </a:p>
          <a:p>
            <a:pPr marL="216000" indent="-215640" algn="just">
              <a:lnSpc>
                <a:spcPct val="100000"/>
              </a:lnSpc>
              <a:buClr>
                <a:srgbClr val="000000"/>
              </a:buClr>
              <a:buFont typeface="Wingdings" charset="2"/>
              <a:buChar char=""/>
            </a:pPr>
            <a:r>
              <a:rPr b="0" lang="en-US" sz="2950" spc="-1" strike="noStrike">
                <a:solidFill>
                  <a:srgbClr val="000000"/>
                </a:solidFill>
                <a:latin typeface="Times New Roman"/>
                <a:ea typeface="Times New Roman"/>
              </a:rPr>
              <a:t> </a:t>
            </a:r>
            <a:r>
              <a:rPr b="0" lang="en-US" sz="2950" spc="-1" strike="noStrike">
                <a:solidFill>
                  <a:srgbClr val="000000"/>
                </a:solidFill>
                <a:latin typeface="Times New Roman"/>
                <a:ea typeface="Times New Roman"/>
              </a:rPr>
              <a:t>Determination of weather types/wind regimes that favour the formation of hail.</a:t>
            </a:r>
            <a:endParaRPr b="0" lang="en-US" sz="2950" spc="-1" strike="noStrike">
              <a:latin typeface="Arial"/>
            </a:endParaRPr>
          </a:p>
          <a:p>
            <a:pPr marL="216000" indent="-215640" algn="just">
              <a:lnSpc>
                <a:spcPct val="100000"/>
              </a:lnSpc>
              <a:buClr>
                <a:srgbClr val="000000"/>
              </a:buClr>
              <a:buFont typeface="Wingdings" charset="2"/>
              <a:buChar char=""/>
            </a:pPr>
            <a:r>
              <a:rPr b="0" lang="en-US" sz="2950" spc="-1" strike="noStrike">
                <a:solidFill>
                  <a:srgbClr val="000000"/>
                </a:solidFill>
                <a:latin typeface="Times New Roman"/>
                <a:ea typeface="Times New Roman"/>
              </a:rPr>
              <a:t> </a:t>
            </a:r>
            <a:r>
              <a:rPr b="0" lang="en-US" sz="2950" spc="-1" strike="noStrike">
                <a:solidFill>
                  <a:srgbClr val="000000"/>
                </a:solidFill>
                <a:latin typeface="Times New Roman"/>
                <a:ea typeface="Times New Roman"/>
              </a:rPr>
              <a:t>Simulation of hail events using the WRF-HAILCAST model.</a:t>
            </a:r>
            <a:endParaRPr b="0" lang="en-US" sz="2950" spc="-1" strike="noStrike">
              <a:latin typeface="Arial"/>
            </a:endParaRPr>
          </a:p>
          <a:p>
            <a:pPr marL="216000" indent="-215640" algn="just">
              <a:lnSpc>
                <a:spcPct val="100000"/>
              </a:lnSpc>
              <a:buClr>
                <a:srgbClr val="000000"/>
              </a:buClr>
              <a:buFont typeface="Wingdings" charset="2"/>
              <a:buChar char=""/>
            </a:pPr>
            <a:r>
              <a:rPr b="0" lang="en-US" sz="2950" spc="-1" strike="noStrike">
                <a:solidFill>
                  <a:srgbClr val="000000"/>
                </a:solidFill>
                <a:latin typeface="Times New Roman"/>
                <a:ea typeface="Times New Roman"/>
              </a:rPr>
              <a:t> </a:t>
            </a:r>
            <a:r>
              <a:rPr b="0" lang="en-US" sz="2950" spc="-1" strike="noStrike">
                <a:solidFill>
                  <a:srgbClr val="000000"/>
                </a:solidFill>
                <a:latin typeface="Times New Roman"/>
                <a:ea typeface="Times New Roman"/>
              </a:rPr>
              <a:t>Examination of the ability of CRMs in reproducing hail cases.</a:t>
            </a:r>
            <a:endParaRPr b="0" lang="en-US" sz="2950" spc="-1" strike="noStrike">
              <a:latin typeface="Arial"/>
            </a:endParaRPr>
          </a:p>
          <a:p>
            <a:pPr marL="216000" indent="-215640" algn="just">
              <a:lnSpc>
                <a:spcPct val="100000"/>
              </a:lnSpc>
              <a:buClr>
                <a:srgbClr val="000000"/>
              </a:buClr>
              <a:buFont typeface="Wingdings" charset="2"/>
              <a:buChar char=""/>
            </a:pPr>
            <a:r>
              <a:rPr b="0" lang="en-US" sz="2950" spc="-1" strike="noStrike">
                <a:solidFill>
                  <a:srgbClr val="000000"/>
                </a:solidFill>
                <a:latin typeface="Times New Roman"/>
                <a:ea typeface="Times New Roman"/>
              </a:rPr>
              <a:t> </a:t>
            </a:r>
            <a:r>
              <a:rPr b="0" lang="en-US" sz="2950" spc="-1" strike="noStrike">
                <a:solidFill>
                  <a:srgbClr val="000000"/>
                </a:solidFill>
                <a:latin typeface="Times New Roman"/>
                <a:ea typeface="Times New Roman"/>
              </a:rPr>
              <a:t>Analysis of severe weather events in a future climate.</a:t>
            </a:r>
            <a:endParaRPr b="0" lang="en-US" sz="2950" spc="-1" strike="noStrike">
              <a:latin typeface="Arial"/>
            </a:endParaRPr>
          </a:p>
          <a:p>
            <a:pPr algn="just">
              <a:lnSpc>
                <a:spcPct val="100000"/>
              </a:lnSpc>
            </a:pPr>
            <a:endParaRPr b="0" lang="en-US" sz="2950" spc="-1" strike="noStrike">
              <a:latin typeface="Arial"/>
            </a:endParaRPr>
          </a:p>
          <a:p>
            <a:pPr>
              <a:lnSpc>
                <a:spcPct val="100000"/>
              </a:lnSpc>
            </a:pPr>
            <a:endParaRPr b="0" lang="en-US" sz="2950" spc="-1" strike="noStrike">
              <a:latin typeface="Arial"/>
            </a:endParaRPr>
          </a:p>
        </p:txBody>
      </p:sp>
      <p:pic>
        <p:nvPicPr>
          <p:cNvPr id="65" name="" descr=""/>
          <p:cNvPicPr/>
          <p:nvPr/>
        </p:nvPicPr>
        <p:blipFill>
          <a:blip r:embed="rId4"/>
          <a:stretch/>
        </p:blipFill>
        <p:spPr>
          <a:xfrm>
            <a:off x="0" y="13990320"/>
            <a:ext cx="10717920" cy="10363680"/>
          </a:xfrm>
          <a:prstGeom prst="rect">
            <a:avLst/>
          </a:prstGeom>
          <a:ln>
            <a:noFill/>
          </a:ln>
        </p:spPr>
      </p:pic>
      <p:pic>
        <p:nvPicPr>
          <p:cNvPr id="66" name="" descr=""/>
          <p:cNvPicPr/>
          <p:nvPr/>
        </p:nvPicPr>
        <p:blipFill>
          <a:blip r:embed="rId5"/>
          <a:stretch/>
        </p:blipFill>
        <p:spPr>
          <a:xfrm>
            <a:off x="10881360" y="13990320"/>
            <a:ext cx="13716000" cy="10698480"/>
          </a:xfrm>
          <a:prstGeom prst="rect">
            <a:avLst/>
          </a:prstGeom>
          <a:ln>
            <a:noFill/>
          </a:ln>
        </p:spPr>
      </p:pic>
      <p:pic>
        <p:nvPicPr>
          <p:cNvPr id="67" name="" descr=""/>
          <p:cNvPicPr/>
          <p:nvPr/>
        </p:nvPicPr>
        <p:blipFill>
          <a:blip r:embed="rId6"/>
          <a:stretch/>
        </p:blipFill>
        <p:spPr>
          <a:xfrm>
            <a:off x="10891080" y="24871680"/>
            <a:ext cx="10780200" cy="12644280"/>
          </a:xfrm>
          <a:prstGeom prst="rect">
            <a:avLst/>
          </a:prstGeom>
          <a:ln>
            <a:noFill/>
          </a:ln>
        </p:spPr>
      </p:pic>
      <p:sp>
        <p:nvSpPr>
          <p:cNvPr id="68" name="CustomShape 18"/>
          <p:cNvSpPr/>
          <p:nvPr/>
        </p:nvSpPr>
        <p:spPr>
          <a:xfrm>
            <a:off x="21945600" y="26426160"/>
            <a:ext cx="8138160" cy="10241280"/>
          </a:xfrm>
          <a:prstGeom prst="rect">
            <a:avLst/>
          </a:prstGeom>
          <a:solidFill>
            <a:srgbClr val="eeeeee"/>
          </a:solidFill>
          <a:ln w="57240">
            <a:solidFill>
              <a:srgbClr val="2a6099"/>
            </a:solidFill>
            <a:round/>
          </a:ln>
        </p:spPr>
        <p:style>
          <a:lnRef idx="0"/>
          <a:fillRef idx="0"/>
          <a:effectRef idx="0"/>
          <a:fontRef idx="minor"/>
        </p:style>
        <p:txBody>
          <a:bodyPr lIns="84240" rIns="84240" tIns="84240" bIns="84240">
            <a:noAutofit/>
          </a:bodyPr>
          <a:p>
            <a:pPr algn="just">
              <a:lnSpc>
                <a:spcPct val="100000"/>
              </a:lnSpc>
            </a:pPr>
            <a:r>
              <a:rPr b="1" lang="en-US" sz="2580" spc="-1" strike="noStrike">
                <a:solidFill>
                  <a:srgbClr val="000000"/>
                </a:solidFill>
                <a:latin typeface="Times New Roman"/>
                <a:ea typeface="Times New Roman"/>
              </a:rPr>
              <a:t>Figure 3</a:t>
            </a:r>
            <a:r>
              <a:rPr b="0" lang="en-US" sz="2580" spc="-1" strike="noStrike">
                <a:solidFill>
                  <a:srgbClr val="000000"/>
                </a:solidFill>
                <a:latin typeface="Times New Roman"/>
                <a:ea typeface="Times New Roman"/>
              </a:rPr>
              <a:t>: Daily maximums of the hailstone diameter simulated by (e)-(h); (q)-(t) COSMO-crCLIM and (i)-(l); (u)-(x) WRF and daily maximums of (a)-(d); (m)-(p) POH radar product.</a:t>
            </a:r>
            <a:endParaRPr b="0" lang="en-US" sz="2580" spc="-1" strike="noStrike">
              <a:latin typeface="Arial"/>
            </a:endParaRPr>
          </a:p>
          <a:p>
            <a:pPr algn="just">
              <a:lnSpc>
                <a:spcPct val="100000"/>
              </a:lnSpc>
            </a:pPr>
            <a:endParaRPr b="0" lang="en-US" sz="2580" spc="-1" strike="noStrike">
              <a:latin typeface="Arial"/>
            </a:endParaRPr>
          </a:p>
          <a:p>
            <a:pPr algn="just">
              <a:lnSpc>
                <a:spcPct val="100000"/>
              </a:lnSpc>
            </a:pPr>
            <a:r>
              <a:rPr b="0" lang="en-US" sz="2580" spc="-1" strike="noStrike">
                <a:solidFill>
                  <a:srgbClr val="000000"/>
                </a:solidFill>
                <a:latin typeface="Times New Roman"/>
                <a:ea typeface="Times New Roman"/>
              </a:rPr>
              <a:t>Figure shows the simulated and observed hail swaths during eight hail days over the Alpine region. Simulated hail swaths are obtained by utilizing WRF and COSMO-crCLIM models with </a:t>
            </a:r>
            <a:r>
              <a:rPr b="0" lang="en-US" sz="2580" spc="-1" strike="noStrike">
                <a:solidFill>
                  <a:srgbClr val="000000"/>
                </a:solidFill>
                <a:latin typeface="Times New Roman"/>
                <a:ea typeface="Times New Roman"/>
              </a:rPr>
              <a:t>embedded HAILCAST. Both models are successful in producing hail swaths comparable to those observed, both in the context of the area affected by hail and the shapes of the observed hail </a:t>
            </a:r>
            <a:r>
              <a:rPr b="0" lang="en-US" sz="2580" spc="-1" strike="noStrike">
                <a:solidFill>
                  <a:srgbClr val="000000"/>
                </a:solidFill>
                <a:latin typeface="Times New Roman"/>
                <a:ea typeface="Times New Roman"/>
              </a:rPr>
              <a:t>swaths. </a:t>
            </a:r>
            <a:endParaRPr b="0" lang="en-US" sz="2580" spc="-1" strike="noStrike">
              <a:latin typeface="Arial"/>
            </a:endParaRPr>
          </a:p>
          <a:p>
            <a:pPr algn="just">
              <a:lnSpc>
                <a:spcPct val="100000"/>
              </a:lnSpc>
            </a:pPr>
            <a:r>
              <a:rPr b="0" lang="en-US" sz="2580" spc="-1" strike="noStrike">
                <a:solidFill>
                  <a:srgbClr val="000000"/>
                </a:solidFill>
                <a:latin typeface="Times New Roman"/>
                <a:ea typeface="Times New Roman"/>
              </a:rPr>
              <a:t>Notably there is not an exact match between simulated and observed fields, as, some deviations are present. Interestingly, in most of the analyzed cases, WRF produces smaller hail swaths </a:t>
            </a:r>
            <a:r>
              <a:rPr b="0" lang="en-US" sz="2580" spc="-1" strike="noStrike">
                <a:solidFill>
                  <a:srgbClr val="000000"/>
                </a:solidFill>
                <a:latin typeface="Times New Roman"/>
                <a:ea typeface="Times New Roman"/>
              </a:rPr>
              <a:t>than COSMO-crCLIM. On the other hand, WRF simulates more grid points having maximum hailstone diameters greater than 35 mm. </a:t>
            </a:r>
            <a:endParaRPr b="0" lang="en-US" sz="2580" spc="-1" strike="noStrike">
              <a:latin typeface="Arial"/>
            </a:endParaRPr>
          </a:p>
        </p:txBody>
      </p:sp>
      <p:pic>
        <p:nvPicPr>
          <p:cNvPr id="69" name="" descr=""/>
          <p:cNvPicPr/>
          <p:nvPr/>
        </p:nvPicPr>
        <p:blipFill>
          <a:blip r:embed="rId7"/>
          <a:stretch/>
        </p:blipFill>
        <p:spPr>
          <a:xfrm>
            <a:off x="15154560" y="21332160"/>
            <a:ext cx="7200" cy="7200"/>
          </a:xfrm>
          <a:prstGeom prst="rect">
            <a:avLst/>
          </a:prstGeom>
          <a:ln>
            <a:noFill/>
          </a:ln>
        </p:spPr>
      </p:pic>
      <p:pic>
        <p:nvPicPr>
          <p:cNvPr id="70" name="" descr=""/>
          <p:cNvPicPr/>
          <p:nvPr/>
        </p:nvPicPr>
        <p:blipFill>
          <a:blip r:embed="rId8"/>
          <a:stretch/>
        </p:blipFill>
        <p:spPr>
          <a:xfrm>
            <a:off x="15154560" y="21332160"/>
            <a:ext cx="7200" cy="7200"/>
          </a:xfrm>
          <a:prstGeom prst="rect">
            <a:avLst/>
          </a:prstGeom>
          <a:ln>
            <a:noFill/>
          </a:ln>
        </p:spPr>
      </p:pic>
      <p:pic>
        <p:nvPicPr>
          <p:cNvPr id="71" name="" descr=""/>
          <p:cNvPicPr/>
          <p:nvPr/>
        </p:nvPicPr>
        <p:blipFill>
          <a:blip r:embed="rId9"/>
          <a:stretch/>
        </p:blipFill>
        <p:spPr>
          <a:xfrm>
            <a:off x="192600" y="28529280"/>
            <a:ext cx="10698480" cy="10450080"/>
          </a:xfrm>
          <a:prstGeom prst="rect">
            <a:avLst/>
          </a:prstGeom>
          <a:ln>
            <a:noFill/>
          </a:ln>
        </p:spPr>
      </p:pic>
      <p:pic>
        <p:nvPicPr>
          <p:cNvPr id="72" name="Google Shape;65;p14_0" descr=""/>
          <p:cNvPicPr/>
          <p:nvPr/>
        </p:nvPicPr>
        <p:blipFill>
          <a:blip r:embed="rId10"/>
          <a:stretch/>
        </p:blipFill>
        <p:spPr>
          <a:xfrm>
            <a:off x="20482560" y="41239440"/>
            <a:ext cx="1188720" cy="1441440"/>
          </a:xfrm>
          <a:prstGeom prst="rect">
            <a:avLst/>
          </a:prstGeom>
          <a:ln>
            <a:noFill/>
          </a:ln>
        </p:spPr>
      </p:pic>
      <p:pic>
        <p:nvPicPr>
          <p:cNvPr id="73" name="Google Shape;66;p14" descr=""/>
          <p:cNvPicPr/>
          <p:nvPr/>
        </p:nvPicPr>
        <p:blipFill>
          <a:blip r:embed="rId11"/>
          <a:stretch/>
        </p:blipFill>
        <p:spPr>
          <a:xfrm>
            <a:off x="18653760" y="41239440"/>
            <a:ext cx="1269720" cy="1359000"/>
          </a:xfrm>
          <a:prstGeom prst="rect">
            <a:avLst/>
          </a:prstGeom>
          <a:ln>
            <a:noFill/>
          </a:ln>
        </p:spPr>
      </p:pic>
      <p:pic>
        <p:nvPicPr>
          <p:cNvPr id="74" name="Google Shape;68;p14" descr="C:\Users\Barbara\Desktop\image.imageformat.lightbox.47148993.jpg"/>
          <p:cNvPicPr/>
          <p:nvPr/>
        </p:nvPicPr>
        <p:blipFill>
          <a:blip r:embed="rId12"/>
          <a:stretch/>
        </p:blipFill>
        <p:spPr>
          <a:xfrm>
            <a:off x="15819120" y="41605200"/>
            <a:ext cx="2298240" cy="914400"/>
          </a:xfrm>
          <a:prstGeom prst="rect">
            <a:avLst/>
          </a:prstGeom>
          <a:ln>
            <a:noFill/>
          </a:ln>
        </p:spPr>
      </p:pic>
      <p:pic>
        <p:nvPicPr>
          <p:cNvPr id="75" name="Google Shape;67;p14" descr="C:\Users\Barbara\Desktop\color_MeteoSwiss_logo.png"/>
          <p:cNvPicPr/>
          <p:nvPr/>
        </p:nvPicPr>
        <p:blipFill>
          <a:blip r:embed="rId13"/>
          <a:stretch/>
        </p:blipFill>
        <p:spPr>
          <a:xfrm>
            <a:off x="12070080" y="41687640"/>
            <a:ext cx="3108960" cy="740520"/>
          </a:xfrm>
          <a:prstGeom prst="rect">
            <a:avLst/>
          </a:prstGeom>
          <a:ln>
            <a:noFill/>
          </a:ln>
        </p:spPr>
      </p:pic>
      <p:sp>
        <p:nvSpPr>
          <p:cNvPr id="76" name="CustomShape 19"/>
          <p:cNvSpPr/>
          <p:nvPr/>
        </p:nvSpPr>
        <p:spPr>
          <a:xfrm>
            <a:off x="182880" y="39144960"/>
            <a:ext cx="10698480" cy="3631680"/>
          </a:xfrm>
          <a:prstGeom prst="rect">
            <a:avLst/>
          </a:prstGeom>
          <a:solidFill>
            <a:srgbClr val="eeeeee"/>
          </a:solidFill>
          <a:ln w="57240">
            <a:solidFill>
              <a:srgbClr val="2a6099"/>
            </a:solidFill>
            <a:round/>
          </a:ln>
        </p:spPr>
        <p:style>
          <a:lnRef idx="0"/>
          <a:fillRef idx="0"/>
          <a:effectRef idx="0"/>
          <a:fontRef idx="minor"/>
        </p:style>
        <p:txBody>
          <a:bodyPr lIns="84240" rIns="84240" tIns="42120" bIns="42120">
            <a:noAutofit/>
          </a:bodyPr>
          <a:p>
            <a:pPr algn="just">
              <a:lnSpc>
                <a:spcPct val="100000"/>
              </a:lnSpc>
            </a:pPr>
            <a:r>
              <a:rPr b="1" lang="en-US" sz="2580" spc="-1" strike="noStrike">
                <a:solidFill>
                  <a:srgbClr val="000000"/>
                </a:solidFill>
                <a:latin typeface="Times New Roman"/>
                <a:ea typeface="Times New Roman"/>
              </a:rPr>
              <a:t>Figure 4</a:t>
            </a:r>
            <a:r>
              <a:rPr b="0" lang="en-US" sz="2580" spc="-1" strike="noStrike">
                <a:solidFill>
                  <a:srgbClr val="000000"/>
                </a:solidFill>
                <a:latin typeface="Times New Roman"/>
                <a:ea typeface="Times New Roman"/>
              </a:rPr>
              <a:t>: Hail frequency per station. The hail frequency distribution is not homogeneous. Their values fill the space of 0 - 3.8 days with hail </a:t>
            </a:r>
            <a:r>
              <a:rPr b="0" lang="en-US" sz="2580" spc="-1" strike="noStrike">
                <a:solidFill>
                  <a:srgbClr val="000000"/>
                </a:solidFill>
                <a:latin typeface="Times New Roman"/>
                <a:ea typeface="Times New Roman"/>
              </a:rPr>
              <a:t>per year except for the station Zavižan which records values of 4.8 days with hail per year. Next largest location affected by hail is the city of </a:t>
            </a:r>
            <a:r>
              <a:rPr b="0" lang="en-US" sz="2580" spc="-1" strike="noStrike">
                <a:solidFill>
                  <a:srgbClr val="000000"/>
                </a:solidFill>
                <a:latin typeface="Times New Roman"/>
                <a:ea typeface="Times New Roman"/>
              </a:rPr>
              <a:t>Šibenik with a frequency of 3.8 (days with hail per year), and the rest of the coastal stations record high amount of hail compared to </a:t>
            </a:r>
            <a:r>
              <a:rPr b="0" lang="en-US" sz="2580" spc="-1" strike="noStrike">
                <a:solidFill>
                  <a:srgbClr val="000000"/>
                </a:solidFill>
                <a:latin typeface="Times New Roman"/>
                <a:ea typeface="Times New Roman"/>
              </a:rPr>
              <a:t>continental part of Croatia. We can also notice several very small circles (in green) that mark stations with a hail frequency of less than 0.3 </a:t>
            </a:r>
            <a:r>
              <a:rPr b="0" lang="en-US" sz="2580" spc="-1" strike="noStrike">
                <a:solidFill>
                  <a:srgbClr val="000000"/>
                </a:solidFill>
                <a:latin typeface="Times New Roman"/>
                <a:ea typeface="Times New Roman"/>
              </a:rPr>
              <a:t>hail days per year. </a:t>
            </a:r>
            <a:endParaRPr b="0" lang="en-US" sz="2580" spc="-1" strike="noStrike">
              <a:latin typeface="Arial"/>
            </a:endParaRPr>
          </a:p>
          <a:p>
            <a:pPr algn="just">
              <a:lnSpc>
                <a:spcPct val="100000"/>
              </a:lnSpc>
            </a:pPr>
            <a:endParaRPr b="0" lang="en-US" sz="2580" spc="-1" strike="noStrike">
              <a:latin typeface="Arial"/>
            </a:endParaRPr>
          </a:p>
        </p:txBody>
      </p:sp>
      <p:sp>
        <p:nvSpPr>
          <p:cNvPr id="77" name="CustomShape 20"/>
          <p:cNvSpPr/>
          <p:nvPr/>
        </p:nvSpPr>
        <p:spPr>
          <a:xfrm>
            <a:off x="11155680" y="37747080"/>
            <a:ext cx="18928080" cy="3135600"/>
          </a:xfrm>
          <a:custGeom>
            <a:avLst/>
            <a:gdLst/>
            <a:ahLst/>
            <a:rect l="l" t="t" r="r" b="b"/>
            <a:pathLst>
              <a:path w="13101" h="3502">
                <a:moveTo>
                  <a:pt x="583" y="0"/>
                </a:moveTo>
                <a:cubicBezTo>
                  <a:pt x="291" y="0"/>
                  <a:pt x="0" y="291"/>
                  <a:pt x="0" y="583"/>
                </a:cubicBezTo>
                <a:lnTo>
                  <a:pt x="0" y="2917"/>
                </a:lnTo>
                <a:cubicBezTo>
                  <a:pt x="0" y="3209"/>
                  <a:pt x="291" y="3501"/>
                  <a:pt x="583" y="3501"/>
                </a:cubicBezTo>
                <a:lnTo>
                  <a:pt x="12517" y="3501"/>
                </a:lnTo>
                <a:cubicBezTo>
                  <a:pt x="12808" y="3501"/>
                  <a:pt x="13100" y="3209"/>
                  <a:pt x="13100" y="2917"/>
                </a:cubicBezTo>
                <a:lnTo>
                  <a:pt x="13100" y="583"/>
                </a:lnTo>
                <a:cubicBezTo>
                  <a:pt x="13100" y="291"/>
                  <a:pt x="12808" y="0"/>
                  <a:pt x="12517" y="0"/>
                </a:cubicBezTo>
                <a:lnTo>
                  <a:pt x="583" y="0"/>
                </a:lnTo>
              </a:path>
            </a:pathLst>
          </a:custGeom>
          <a:solidFill>
            <a:srgbClr val="c5d8f1"/>
          </a:solidFill>
          <a:ln w="76320">
            <a:solidFill>
              <a:srgbClr val="085091"/>
            </a:solidFill>
            <a:miter/>
          </a:ln>
        </p:spPr>
        <p:style>
          <a:lnRef idx="0"/>
          <a:fillRef idx="0"/>
          <a:effectRef idx="0"/>
          <a:fontRef idx="minor"/>
        </p:style>
        <p:txBody>
          <a:bodyPr lIns="346320" rIns="346320" tIns="180000" bIns="180000" anchor="ctr">
            <a:noAutofit/>
          </a:bodyPr>
          <a:p>
            <a:pPr algn="just">
              <a:lnSpc>
                <a:spcPct val="100000"/>
              </a:lnSpc>
              <a:tabLst>
                <a:tab algn="l" pos="0"/>
              </a:tabLst>
            </a:pPr>
            <a:r>
              <a:rPr b="0" lang="en-US" sz="3200" spc="-1" strike="noStrike">
                <a:solidFill>
                  <a:srgbClr val="000000"/>
                </a:solidFill>
                <a:latin typeface="Times New Roman"/>
                <a:ea typeface="Times New Roman"/>
              </a:rPr>
              <a:t>Total project financing value: 387.323,00 CHF (195.505,00 CHF from the Croatian side) </a:t>
            </a:r>
            <a:endParaRPr b="0" lang="en-US" sz="3200" spc="-1" strike="noStrike">
              <a:latin typeface="Arial"/>
            </a:endParaRPr>
          </a:p>
          <a:p>
            <a:pPr algn="just">
              <a:lnSpc>
                <a:spcPct val="100000"/>
              </a:lnSpc>
              <a:tabLst>
                <a:tab algn="l" pos="0"/>
              </a:tabLst>
            </a:pPr>
            <a:endParaRPr b="0" lang="en-US" sz="3200" spc="-1" strike="noStrike">
              <a:latin typeface="Arial"/>
            </a:endParaRPr>
          </a:p>
          <a:p>
            <a:pPr algn="just">
              <a:lnSpc>
                <a:spcPct val="100000"/>
              </a:lnSpc>
              <a:tabLst>
                <a:tab algn="l" pos="0"/>
              </a:tabLst>
            </a:pPr>
            <a:r>
              <a:rPr b="0" lang="en-US" sz="3200" spc="-1" strike="noStrike">
                <a:solidFill>
                  <a:srgbClr val="000000"/>
                </a:solidFill>
                <a:latin typeface="Times New Roman"/>
                <a:ea typeface="Times New Roman"/>
              </a:rPr>
              <a:t>The project is funded by the Swiss National Science Foundation and Croatian Science </a:t>
            </a:r>
            <a:r>
              <a:rPr b="0" lang="en-US" sz="3200" spc="-1" strike="noStrike">
                <a:solidFill>
                  <a:srgbClr val="000000"/>
                </a:solidFill>
                <a:latin typeface="Times New Roman"/>
                <a:ea typeface="Times New Roman"/>
              </a:rPr>
              <a:t>Foundation.</a:t>
            </a:r>
            <a:endParaRPr b="0" lang="en-US" sz="3200" spc="-1" strike="noStrike">
              <a:latin typeface="Arial"/>
            </a:endParaRPr>
          </a:p>
          <a:p>
            <a:pPr algn="just">
              <a:lnSpc>
                <a:spcPct val="100000"/>
              </a:lnSpc>
              <a:tabLst>
                <a:tab algn="l" pos="0"/>
              </a:tabLst>
            </a:pPr>
            <a:endParaRPr b="0" lang="en-US" sz="3200" spc="-1" strike="noStrike">
              <a:latin typeface="Arial"/>
            </a:endParaRPr>
          </a:p>
          <a:p>
            <a:pPr algn="just">
              <a:lnSpc>
                <a:spcPct val="100000"/>
              </a:lnSpc>
              <a:tabLst>
                <a:tab algn="l" pos="0"/>
              </a:tabLst>
            </a:pPr>
            <a:r>
              <a:rPr b="0" lang="en-US" sz="3200" spc="-1" strike="noStrike">
                <a:solidFill>
                  <a:srgbClr val="000000"/>
                </a:solidFill>
                <a:latin typeface="Times New Roman"/>
                <a:ea typeface="Times New Roman"/>
              </a:rPr>
              <a:t>Project implementation period: 1.3.2019-30.11.2022</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203</TotalTime>
  <Application>LibreOffice/6.4.7.2$Linux_X86_64 LibreOffice_project/40$Build-2</Application>
  <Words>984</Words>
  <Paragraphs>61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2022-11-14T16:04:19Z</dcterms:modified>
  <cp:revision>138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